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6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5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296" r:id="rId30"/>
    <p:sldId id="297" r:id="rId31"/>
    <p:sldId id="356" r:id="rId32"/>
    <p:sldId id="339" r:id="rId33"/>
    <p:sldId id="340" r:id="rId34"/>
    <p:sldId id="341" r:id="rId35"/>
    <p:sldId id="347" r:id="rId36"/>
    <p:sldId id="348" r:id="rId37"/>
    <p:sldId id="342" r:id="rId38"/>
    <p:sldId id="349" r:id="rId39"/>
    <p:sldId id="346" r:id="rId40"/>
    <p:sldId id="352" r:id="rId41"/>
    <p:sldId id="309" r:id="rId42"/>
    <p:sldId id="310" r:id="rId43"/>
    <p:sldId id="351" r:id="rId44"/>
    <p:sldId id="355" r:id="rId45"/>
    <p:sldId id="354" r:id="rId46"/>
    <p:sldId id="311" r:id="rId47"/>
    <p:sldId id="353" r:id="rId48"/>
    <p:sldId id="298" r:id="rId49"/>
    <p:sldId id="299" r:id="rId50"/>
    <p:sldId id="350" r:id="rId51"/>
    <p:sldId id="300" r:id="rId52"/>
    <p:sldId id="301" r:id="rId53"/>
    <p:sldId id="302" r:id="rId54"/>
    <p:sldId id="303" r:id="rId55"/>
    <p:sldId id="304" r:id="rId56"/>
    <p:sldId id="305" r:id="rId57"/>
    <p:sldId id="357" r:id="rId58"/>
    <p:sldId id="358" r:id="rId59"/>
    <p:sldId id="359" r:id="rId60"/>
    <p:sldId id="306" r:id="rId61"/>
    <p:sldId id="307" r:id="rId62"/>
    <p:sldId id="308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76" r:id="rId77"/>
    <p:sldId id="377" r:id="rId78"/>
    <p:sldId id="360" r:id="rId79"/>
    <p:sldId id="361" r:id="rId80"/>
    <p:sldId id="362" r:id="rId81"/>
    <p:sldId id="363" r:id="rId82"/>
    <p:sldId id="364" r:id="rId83"/>
    <p:sldId id="365" r:id="rId84"/>
    <p:sldId id="366" r:id="rId85"/>
    <p:sldId id="375" r:id="rId86"/>
    <p:sldId id="367" r:id="rId87"/>
    <p:sldId id="368" r:id="rId88"/>
    <p:sldId id="378" r:id="rId89"/>
    <p:sldId id="372" r:id="rId90"/>
    <p:sldId id="374" r:id="rId91"/>
    <p:sldId id="369" r:id="rId92"/>
    <p:sldId id="370" r:id="rId93"/>
    <p:sldId id="371" r:id="rId94"/>
    <p:sldId id="373" r:id="rId95"/>
    <p:sldId id="379" r:id="rId96"/>
    <p:sldId id="380" r:id="rId97"/>
    <p:sldId id="381" r:id="rId98"/>
    <p:sldId id="382" r:id="rId99"/>
    <p:sldId id="383" r:id="rId100"/>
    <p:sldId id="384" r:id="rId101"/>
    <p:sldId id="385" r:id="rId102"/>
    <p:sldId id="386" r:id="rId103"/>
    <p:sldId id="387" r:id="rId104"/>
    <p:sldId id="388" r:id="rId105"/>
    <p:sldId id="389" r:id="rId106"/>
    <p:sldId id="277" r:id="rId1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4660"/>
  </p:normalViewPr>
  <p:slideViewPr>
    <p:cSldViewPr snapToGrid="0">
      <p:cViewPr varScale="1">
        <p:scale>
          <a:sx n="71" d="100"/>
          <a:sy n="71" d="100"/>
        </p:scale>
        <p:origin x="2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2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18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78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0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65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85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1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1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43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7E325-7CF2-4659-A616-E3C3C7F6D46E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2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raspberrypi.stackexchange.com/questions/98930/unable-to-open-device-dev-spi" TargetMode="External"/><Relationship Id="rId2" Type="http://schemas.openxmlformats.org/officeDocument/2006/relationships/hyperlink" Target="https://m.blog.naver.com/gbtec/221313213489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amu.wiki/w/PW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amu.wiki/w/L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make.e4ds.com/comm_board_view.asp?c1=&amp;idx=10&amp;page=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raspberrypi.stackexchange.com/questions/98930/unable-to-open-device-dev-spi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556587"/>
            <a:ext cx="9144000" cy="953375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Edge </a:t>
            </a:r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디바이스 리눅스 </a:t>
            </a:r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BSP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42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33600" y="1193374"/>
            <a:ext cx="438849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delay(9);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delay(1);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71040" y="1008708"/>
            <a:ext cx="16289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LEDOnOff91.c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07864" y="5602501"/>
            <a:ext cx="6295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초당 파형이 </a:t>
            </a:r>
            <a:r>
              <a:rPr lang="en-US" altLang="ko-KR" sz="1600" dirty="0"/>
              <a:t>100</a:t>
            </a:r>
            <a:r>
              <a:rPr lang="ko-KR" altLang="en-US" sz="1600" dirty="0"/>
              <a:t>개 생성</a:t>
            </a:r>
            <a:r>
              <a:rPr lang="en-US" altLang="ko-KR" sz="1600" dirty="0"/>
              <a:t>. 100Hz</a:t>
            </a:r>
            <a:r>
              <a:rPr lang="ko-KR" altLang="en-US" sz="1600" dirty="0"/>
              <a:t>의 주파수로 점멸</a:t>
            </a:r>
            <a:endParaRPr lang="en-US" altLang="ko-KR" sz="1600" dirty="0"/>
          </a:p>
          <a:p>
            <a:r>
              <a:rPr lang="en-US" altLang="ko-KR" sz="1600" dirty="0"/>
              <a:t>90%</a:t>
            </a:r>
            <a:r>
              <a:rPr lang="ko-KR" altLang="en-US" sz="1600" dirty="0"/>
              <a:t>는 점등</a:t>
            </a:r>
            <a:r>
              <a:rPr lang="en-US" altLang="ko-KR" sz="1600" dirty="0"/>
              <a:t>, 10%</a:t>
            </a:r>
            <a:r>
              <a:rPr lang="ko-KR" altLang="en-US" sz="1600" dirty="0"/>
              <a:t>는 소등 상태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상하비</a:t>
            </a:r>
            <a:r>
              <a:rPr lang="ko-KR" altLang="en-US" sz="1600" dirty="0"/>
              <a:t> </a:t>
            </a:r>
            <a:r>
              <a:rPr lang="en-US" altLang="ko-KR" sz="1600" dirty="0"/>
              <a:t>= 9:1</a:t>
            </a:r>
          </a:p>
          <a:p>
            <a:r>
              <a:rPr lang="ko-KR" altLang="en-US" sz="1600" dirty="0"/>
              <a:t>밟게 느껴짐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8761446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347649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543592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761446" y="2536763"/>
            <a:ext cx="15862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347649" y="3435392"/>
            <a:ext cx="1959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73245" y="253676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90%(HIGH) 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09720" y="3492291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2060"/>
                </a:solidFill>
              </a:rPr>
              <a:t>10%(LOW) 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668138" y="3435392"/>
            <a:ext cx="939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543592" y="2536763"/>
            <a:ext cx="939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8285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77EC18-E0F2-68E7-83B0-6BFB62F7866F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45286F-CE0C-AAA2-97A9-6E746DD4DDC4}"/>
              </a:ext>
            </a:extLst>
          </p:cNvPr>
          <p:cNvSpPr txBox="1"/>
          <p:nvPr/>
        </p:nvSpPr>
        <p:spPr>
          <a:xfrm>
            <a:off x="93305" y="76147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 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0B033-DC0B-976A-B779-D98048E89B83}"/>
              </a:ext>
            </a:extLst>
          </p:cNvPr>
          <p:cNvSpPr txBox="1"/>
          <p:nvPr/>
        </p:nvSpPr>
        <p:spPr>
          <a:xfrm>
            <a:off x="645458" y="887506"/>
            <a:ext cx="1087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쓰레드를 이용하여 다중 주기 작업을 처리해 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B2B239-50DE-D1E2-E08B-E46B76482D16}"/>
              </a:ext>
            </a:extLst>
          </p:cNvPr>
          <p:cNvGrpSpPr/>
          <p:nvPr/>
        </p:nvGrpSpPr>
        <p:grpSpPr>
          <a:xfrm>
            <a:off x="645458" y="1781263"/>
            <a:ext cx="7956024" cy="1292662"/>
            <a:chOff x="712694" y="2037692"/>
            <a:chExt cx="6394478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71007C-E572-F9A5-2E71-99D843608A94}"/>
                </a:ext>
              </a:extLst>
            </p:cNvPr>
            <p:cNvSpPr txBox="1"/>
            <p:nvPr/>
          </p:nvSpPr>
          <p:spPr>
            <a:xfrm>
              <a:off x="712694" y="2037692"/>
              <a:ext cx="1156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회로 구성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0CFF50-6E6B-4F72-3DAE-CBFE1FE147FB}"/>
                </a:ext>
              </a:extLst>
            </p:cNvPr>
            <p:cNvSpPr txBox="1"/>
            <p:nvPr/>
          </p:nvSpPr>
          <p:spPr>
            <a:xfrm>
              <a:off x="712694" y="2407024"/>
              <a:ext cx="6394478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0</a:t>
              </a:r>
              <a:r>
                <a:rPr lang="ko-KR" altLang="en-US" dirty="0"/>
                <a:t>번 핀으로 제어하는 빨강색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2</a:t>
              </a:r>
              <a:r>
                <a:rPr lang="ko-KR" altLang="en-US" dirty="0"/>
                <a:t>번 핀으로 제어하는 초록색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  <a:endParaRPr lang="ko-KR" altLang="en-US" dirty="0"/>
            </a:p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4</a:t>
              </a:r>
              <a:r>
                <a:rPr lang="ko-KR" altLang="en-US" dirty="0"/>
                <a:t>번 핀으로 제어하는 파란색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886C1E-72FE-4FE7-6B80-B39A3DA78162}"/>
              </a:ext>
            </a:extLst>
          </p:cNvPr>
          <p:cNvGrpSpPr/>
          <p:nvPr/>
        </p:nvGrpSpPr>
        <p:grpSpPr>
          <a:xfrm>
            <a:off x="645457" y="3429000"/>
            <a:ext cx="11066931" cy="2123658"/>
            <a:chOff x="712694" y="2037692"/>
            <a:chExt cx="7469450" cy="21236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D6157E-05CE-15D6-E842-053A5C2DD76C}"/>
                </a:ext>
              </a:extLst>
            </p:cNvPr>
            <p:cNvSpPr txBox="1"/>
            <p:nvPr/>
          </p:nvSpPr>
          <p:spPr>
            <a:xfrm>
              <a:off x="712694" y="2037692"/>
              <a:ext cx="13013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프로그래밍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EA734C-0A61-A3A7-CFD4-40AF77CCF9D7}"/>
                </a:ext>
              </a:extLst>
            </p:cNvPr>
            <p:cNvSpPr txBox="1"/>
            <p:nvPr/>
          </p:nvSpPr>
          <p:spPr>
            <a:xfrm>
              <a:off x="712694" y="2407024"/>
              <a:ext cx="7469450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/>
                <a:t>빨강색 </a:t>
              </a:r>
              <a:r>
                <a:rPr lang="en-US" altLang="ko-KR" dirty="0"/>
                <a:t>LED</a:t>
              </a:r>
              <a:r>
                <a:rPr lang="ko-KR" altLang="en-US" dirty="0"/>
                <a:t>를 </a:t>
              </a:r>
              <a:r>
                <a:rPr lang="en-US" altLang="ko-KR" dirty="0"/>
                <a:t>0.7</a:t>
              </a:r>
              <a:r>
                <a:rPr lang="ko-KR" altLang="en-US" dirty="0"/>
                <a:t>초 주기로 깜빡이고</a:t>
              </a:r>
              <a:r>
                <a:rPr lang="en-US" altLang="ko-KR" dirty="0"/>
                <a:t>, </a:t>
              </a:r>
              <a:r>
                <a:rPr lang="ko-KR" altLang="en-US" dirty="0"/>
                <a:t>초록색 </a:t>
              </a:r>
              <a:r>
                <a:rPr lang="en-US" altLang="ko-KR" dirty="0"/>
                <a:t>LED</a:t>
              </a:r>
              <a:r>
                <a:rPr lang="ko-KR" altLang="en-US" dirty="0"/>
                <a:t>는 </a:t>
              </a:r>
              <a:r>
                <a:rPr lang="en-US" altLang="ko-KR" dirty="0"/>
                <a:t>1.3</a:t>
              </a:r>
              <a:r>
                <a:rPr lang="ko-KR" altLang="en-US" dirty="0"/>
                <a:t>초 주기로 깜빡이고</a:t>
              </a:r>
              <a:r>
                <a:rPr lang="en-US" altLang="ko-KR" dirty="0"/>
                <a:t>, </a:t>
              </a:r>
              <a:r>
                <a:rPr lang="ko-KR" altLang="en-US" dirty="0"/>
                <a:t>파란색 </a:t>
              </a:r>
              <a:r>
                <a:rPr lang="en-US" altLang="ko-KR" dirty="0"/>
                <a:t>LED</a:t>
              </a:r>
              <a:r>
                <a:rPr lang="ko-KR" altLang="en-US" dirty="0"/>
                <a:t>는 </a:t>
              </a:r>
              <a:r>
                <a:rPr lang="en-US" altLang="ko-KR" dirty="0"/>
                <a:t>1.7</a:t>
              </a:r>
              <a:r>
                <a:rPr lang="ko-KR" altLang="en-US" dirty="0"/>
                <a:t>초 주기로 깜빡이는 프로그램을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en-US" altLang="ko-KR" dirty="0"/>
                <a:t>2</a:t>
              </a:r>
              <a:r>
                <a:rPr lang="ko-KR" altLang="en-US" dirty="0"/>
                <a:t>개의 쓰레드를 생성하여</a:t>
              </a:r>
              <a:endParaRPr lang="en-US" altLang="ko-KR" dirty="0"/>
            </a:p>
            <a:p>
              <a:pPr algn="just"/>
              <a:r>
                <a:rPr lang="en-US" altLang="ko-KR" dirty="0"/>
                <a:t>main </a:t>
              </a:r>
              <a:r>
                <a:rPr lang="ko-KR" altLang="en-US" dirty="0"/>
                <a:t>함수를 수행하는 주 쓰레드는 빨강색 </a:t>
              </a:r>
              <a:r>
                <a:rPr lang="en-US" altLang="ko-KR" dirty="0"/>
                <a:t>LED</a:t>
              </a:r>
              <a:r>
                <a:rPr lang="ko-KR" altLang="en-US" dirty="0"/>
                <a:t>를 </a:t>
              </a:r>
              <a:r>
                <a:rPr lang="en-US" altLang="ko-KR" dirty="0"/>
                <a:t>0.7</a:t>
              </a:r>
              <a:r>
                <a:rPr lang="ko-KR" altLang="en-US" dirty="0"/>
                <a:t>초 주기로 깜빡이고</a:t>
              </a:r>
              <a:r>
                <a:rPr lang="en-US" altLang="ko-KR" dirty="0"/>
                <a:t>, </a:t>
              </a:r>
              <a:r>
                <a:rPr lang="ko-KR" altLang="en-US" dirty="0"/>
                <a:t>첫 번째 하위 쓰레드는 초록색 </a:t>
              </a:r>
              <a:r>
                <a:rPr lang="en-US" altLang="ko-KR" dirty="0"/>
                <a:t>LED</a:t>
              </a:r>
              <a:r>
                <a:rPr lang="ko-KR" altLang="en-US" dirty="0"/>
                <a:t>를 </a:t>
              </a:r>
              <a:r>
                <a:rPr lang="en-US" altLang="ko-KR" dirty="0"/>
                <a:t>1.3</a:t>
              </a:r>
              <a:r>
                <a:rPr lang="ko-KR" altLang="en-US" dirty="0"/>
                <a:t>초 주기로 깜빡이고</a:t>
              </a:r>
              <a:r>
                <a:rPr lang="en-US" altLang="ko-KR" dirty="0"/>
                <a:t>, </a:t>
              </a:r>
              <a:r>
                <a:rPr lang="ko-KR" altLang="en-US" dirty="0"/>
                <a:t>두 번째 하위 쓰레드는 파란색 </a:t>
              </a:r>
              <a:r>
                <a:rPr lang="en-US" altLang="ko-KR" dirty="0"/>
                <a:t>LED</a:t>
              </a:r>
              <a:r>
                <a:rPr lang="ko-KR" altLang="en-US" dirty="0"/>
                <a:t>를 </a:t>
              </a:r>
              <a:r>
                <a:rPr lang="en-US" altLang="ko-KR" dirty="0"/>
                <a:t>1.7</a:t>
              </a:r>
              <a:r>
                <a:rPr lang="ko-KR" altLang="en-US" dirty="0"/>
                <a:t>초 주기로 깜빡이도록 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ko-KR" altLang="en-US" dirty="0"/>
                <a:t>파일 이름은 </a:t>
              </a:r>
              <a:r>
                <a:rPr lang="en-US" altLang="ko-KR" dirty="0"/>
                <a:t>challenge411.c</a:t>
              </a:r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2D204A2-A922-4817-31D6-F61937DF9534}"/>
              </a:ext>
            </a:extLst>
          </p:cNvPr>
          <p:cNvSpPr txBox="1"/>
          <p:nvPr/>
        </p:nvSpPr>
        <p:spPr>
          <a:xfrm>
            <a:off x="645457" y="1402120"/>
            <a:ext cx="14388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7533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2EBAB13-DB2F-0FCD-5988-14B0C1676130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2B867C-3306-C2F0-FB10-EF5A3D513C72}"/>
              </a:ext>
            </a:extLst>
          </p:cNvPr>
          <p:cNvSpPr txBox="1"/>
          <p:nvPr/>
        </p:nvSpPr>
        <p:spPr>
          <a:xfrm>
            <a:off x="93305" y="76147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 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015D6A-F613-7B8C-18F2-5F807CF2F30D}"/>
              </a:ext>
            </a:extLst>
          </p:cNvPr>
          <p:cNvGrpSpPr/>
          <p:nvPr/>
        </p:nvGrpSpPr>
        <p:grpSpPr>
          <a:xfrm>
            <a:off x="562535" y="1418193"/>
            <a:ext cx="8082661" cy="1015663"/>
            <a:chOff x="712694" y="2037692"/>
            <a:chExt cx="6496260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8C3E3A-FA16-EAC8-DEDC-4167FE7D9EE7}"/>
                </a:ext>
              </a:extLst>
            </p:cNvPr>
            <p:cNvSpPr txBox="1"/>
            <p:nvPr/>
          </p:nvSpPr>
          <p:spPr>
            <a:xfrm>
              <a:off x="712694" y="2037692"/>
              <a:ext cx="1156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회로 구성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29C080-7590-ED53-C3B5-4D185CCD5D0E}"/>
                </a:ext>
              </a:extLst>
            </p:cNvPr>
            <p:cNvSpPr txBox="1"/>
            <p:nvPr/>
          </p:nvSpPr>
          <p:spPr>
            <a:xfrm>
              <a:off x="712694" y="2407024"/>
              <a:ext cx="649626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1</a:t>
              </a:r>
              <a:r>
                <a:rPr lang="ko-KR" altLang="en-US" dirty="0"/>
                <a:t>번 핀으로 제어하는 빨강색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24</a:t>
              </a:r>
              <a:r>
                <a:rPr lang="ko-KR" altLang="en-US" dirty="0"/>
                <a:t>번 핀으로 제어하는 초록색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422B56-639E-FB68-2A38-34947FD6F6B1}"/>
              </a:ext>
            </a:extLst>
          </p:cNvPr>
          <p:cNvGrpSpPr/>
          <p:nvPr/>
        </p:nvGrpSpPr>
        <p:grpSpPr>
          <a:xfrm>
            <a:off x="562534" y="2803188"/>
            <a:ext cx="11066931" cy="2123658"/>
            <a:chOff x="712694" y="2037692"/>
            <a:chExt cx="7469450" cy="2123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CF5676-7A6A-F7E6-A554-E2CC3CBBAABD}"/>
                </a:ext>
              </a:extLst>
            </p:cNvPr>
            <p:cNvSpPr txBox="1"/>
            <p:nvPr/>
          </p:nvSpPr>
          <p:spPr>
            <a:xfrm>
              <a:off x="712694" y="2037692"/>
              <a:ext cx="13013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프로그래밍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FE18AA-29E7-66CD-F0B9-93BCD0D29ECA}"/>
                </a:ext>
              </a:extLst>
            </p:cNvPr>
            <p:cNvSpPr txBox="1"/>
            <p:nvPr/>
          </p:nvSpPr>
          <p:spPr>
            <a:xfrm>
              <a:off x="712694" y="2407024"/>
              <a:ext cx="7469450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/>
                <a:t>빨강색 </a:t>
              </a:r>
              <a:r>
                <a:rPr lang="en-US" altLang="ko-KR" dirty="0"/>
                <a:t>LED</a:t>
              </a:r>
              <a:r>
                <a:rPr lang="ko-KR" altLang="en-US" dirty="0"/>
                <a:t>를 </a:t>
              </a:r>
              <a:r>
                <a:rPr lang="en-US" altLang="ko-KR" dirty="0"/>
                <a:t>0.7</a:t>
              </a:r>
              <a:r>
                <a:rPr lang="ko-KR" altLang="en-US" dirty="0"/>
                <a:t>초 주기로 밝아지고 </a:t>
              </a:r>
              <a:r>
                <a:rPr lang="ko-KR" altLang="en-US" dirty="0" err="1"/>
                <a:t>어두워지고를</a:t>
              </a:r>
              <a:r>
                <a:rPr lang="ko-KR" altLang="en-US" dirty="0"/>
                <a:t> 반복하고</a:t>
              </a:r>
              <a:r>
                <a:rPr lang="en-US" altLang="ko-KR" dirty="0"/>
                <a:t>, </a:t>
              </a:r>
              <a:r>
                <a:rPr lang="ko-KR" altLang="en-US" dirty="0"/>
                <a:t>초록색 </a:t>
              </a:r>
              <a:r>
                <a:rPr lang="en-US" altLang="ko-KR" dirty="0"/>
                <a:t>LED</a:t>
              </a:r>
              <a:r>
                <a:rPr lang="ko-KR" altLang="en-US" dirty="0"/>
                <a:t>는 </a:t>
              </a:r>
              <a:r>
                <a:rPr lang="en-US" altLang="ko-KR" dirty="0"/>
                <a:t>1.3</a:t>
              </a:r>
              <a:r>
                <a:rPr lang="ko-KR" altLang="en-US" dirty="0"/>
                <a:t>초 주기로 밝아지고 </a:t>
              </a:r>
              <a:r>
                <a:rPr lang="ko-KR" altLang="en-US" dirty="0" err="1"/>
                <a:t>어두워지고를</a:t>
              </a:r>
              <a:r>
                <a:rPr lang="ko-KR" altLang="en-US" dirty="0"/>
                <a:t> 반복하는 프로그램을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en-US" altLang="ko-KR" dirty="0"/>
                <a:t>1</a:t>
              </a:r>
              <a:r>
                <a:rPr lang="ko-KR" altLang="en-US" dirty="0"/>
                <a:t>개의 쓰레드를 생성하여</a:t>
              </a:r>
              <a:endParaRPr lang="en-US" altLang="ko-KR" dirty="0"/>
            </a:p>
            <a:p>
              <a:pPr algn="just"/>
              <a:r>
                <a:rPr lang="en-US" altLang="ko-KR" dirty="0"/>
                <a:t>main </a:t>
              </a:r>
              <a:r>
                <a:rPr lang="ko-KR" altLang="en-US" dirty="0"/>
                <a:t>함수를 수행하는 주 쓰레드는 빨강색 </a:t>
              </a:r>
              <a:r>
                <a:rPr lang="en-US" altLang="ko-KR" dirty="0"/>
                <a:t>LED</a:t>
              </a:r>
              <a:r>
                <a:rPr lang="ko-KR" altLang="en-US" dirty="0"/>
                <a:t>를 </a:t>
              </a:r>
              <a:r>
                <a:rPr lang="en-US" altLang="ko-KR" dirty="0"/>
                <a:t>0.7</a:t>
              </a:r>
              <a:r>
                <a:rPr lang="ko-KR" altLang="en-US" dirty="0"/>
                <a:t>초 주기로 밝아지고 </a:t>
              </a:r>
              <a:r>
                <a:rPr lang="ko-KR" altLang="en-US" dirty="0" err="1"/>
                <a:t>어두워지고를</a:t>
              </a:r>
              <a:r>
                <a:rPr lang="ko-KR" altLang="en-US" dirty="0"/>
                <a:t> 반복하게 하고</a:t>
              </a:r>
              <a:r>
                <a:rPr lang="en-US" altLang="ko-KR" dirty="0"/>
                <a:t>, </a:t>
              </a:r>
              <a:r>
                <a:rPr lang="ko-KR" altLang="en-US" dirty="0"/>
                <a:t>하위 쓰레드는 초록색 </a:t>
              </a:r>
              <a:r>
                <a:rPr lang="en-US" altLang="ko-KR" dirty="0"/>
                <a:t>LED</a:t>
              </a:r>
              <a:r>
                <a:rPr lang="ko-KR" altLang="en-US" dirty="0"/>
                <a:t>를 </a:t>
              </a:r>
              <a:r>
                <a:rPr lang="en-US" altLang="ko-KR" dirty="0"/>
                <a:t>1.3</a:t>
              </a:r>
              <a:r>
                <a:rPr lang="ko-KR" altLang="en-US" dirty="0"/>
                <a:t>초 주기로 밝아지고 </a:t>
              </a:r>
              <a:r>
                <a:rPr lang="ko-KR" altLang="en-US" dirty="0" err="1"/>
                <a:t>어두워지고를</a:t>
              </a:r>
              <a:r>
                <a:rPr lang="ko-KR" altLang="en-US" dirty="0"/>
                <a:t> 반복하게 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ko-KR" altLang="en-US" dirty="0"/>
                <a:t>파일 이름은 </a:t>
              </a:r>
              <a:r>
                <a:rPr lang="en-US" altLang="ko-KR" dirty="0"/>
                <a:t>challenge412.c</a:t>
              </a:r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12BC3D-6BE7-7613-3F7C-BA0CA142052A}"/>
              </a:ext>
            </a:extLst>
          </p:cNvPr>
          <p:cNvSpPr txBox="1"/>
          <p:nvPr/>
        </p:nvSpPr>
        <p:spPr>
          <a:xfrm>
            <a:off x="562534" y="1039050"/>
            <a:ext cx="14388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2479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FB08E63-9408-E5C8-019B-B34E726558D6}"/>
              </a:ext>
            </a:extLst>
          </p:cNvPr>
          <p:cNvCxnSpPr/>
          <p:nvPr/>
        </p:nvCxnSpPr>
        <p:spPr>
          <a:xfrm>
            <a:off x="-53788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FEC468-E329-F1EB-D2E5-04C5CFF64E3D}"/>
              </a:ext>
            </a:extLst>
          </p:cNvPr>
          <p:cNvSpPr txBox="1"/>
          <p:nvPr/>
        </p:nvSpPr>
        <p:spPr>
          <a:xfrm>
            <a:off x="93305" y="76147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 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ED0F5F-3D90-1DD1-8F89-C84216331E94}"/>
              </a:ext>
            </a:extLst>
          </p:cNvPr>
          <p:cNvGrpSpPr/>
          <p:nvPr/>
        </p:nvGrpSpPr>
        <p:grpSpPr>
          <a:xfrm>
            <a:off x="578223" y="1396750"/>
            <a:ext cx="7375737" cy="1569661"/>
            <a:chOff x="712694" y="2037692"/>
            <a:chExt cx="5928085" cy="15696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CCBB6-7C96-7B7F-F38C-995302A7D39B}"/>
                </a:ext>
              </a:extLst>
            </p:cNvPr>
            <p:cNvSpPr txBox="1"/>
            <p:nvPr/>
          </p:nvSpPr>
          <p:spPr>
            <a:xfrm>
              <a:off x="712694" y="2037692"/>
              <a:ext cx="1156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회로 구성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41258-B472-F9C2-C4E5-9ED7BC8FA99B}"/>
                </a:ext>
              </a:extLst>
            </p:cNvPr>
            <p:cNvSpPr txBox="1"/>
            <p:nvPr/>
          </p:nvSpPr>
          <p:spPr>
            <a:xfrm>
              <a:off x="712694" y="2407024"/>
              <a:ext cx="5928085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0</a:t>
              </a:r>
              <a:r>
                <a:rPr lang="ko-KR" altLang="en-US" dirty="0"/>
                <a:t>번 핀으로 제어하는 빨강색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2</a:t>
              </a:r>
              <a:r>
                <a:rPr lang="ko-KR" altLang="en-US" dirty="0"/>
                <a:t>번 핀으로 제어하는 초록색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  <a:endParaRPr lang="ko-KR" altLang="en-US" dirty="0"/>
            </a:p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4</a:t>
              </a:r>
              <a:r>
                <a:rPr lang="ko-KR" altLang="en-US" dirty="0"/>
                <a:t>번 핀으로 제어하는 파란색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24</a:t>
              </a:r>
              <a:r>
                <a:rPr lang="ko-KR" altLang="en-US" dirty="0"/>
                <a:t>번 핀으로 제어하는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23DE9F-5A49-3A2B-3701-5AD3D0FBEE1D}"/>
              </a:ext>
            </a:extLst>
          </p:cNvPr>
          <p:cNvGrpSpPr/>
          <p:nvPr/>
        </p:nvGrpSpPr>
        <p:grpSpPr>
          <a:xfrm>
            <a:off x="578222" y="3442447"/>
            <a:ext cx="11066931" cy="2677656"/>
            <a:chOff x="712694" y="2037692"/>
            <a:chExt cx="7469450" cy="26776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05D55E-2D58-AC09-7F54-45227407DAD1}"/>
                </a:ext>
              </a:extLst>
            </p:cNvPr>
            <p:cNvSpPr txBox="1"/>
            <p:nvPr/>
          </p:nvSpPr>
          <p:spPr>
            <a:xfrm>
              <a:off x="712694" y="2037692"/>
              <a:ext cx="13013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프로그래밍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51E390-971C-7514-2FEC-336F97E86D7C}"/>
                </a:ext>
              </a:extLst>
            </p:cNvPr>
            <p:cNvSpPr txBox="1"/>
            <p:nvPr/>
          </p:nvSpPr>
          <p:spPr>
            <a:xfrm>
              <a:off x="712694" y="2407024"/>
              <a:ext cx="746945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/>
                <a:t>빨강색 </a:t>
              </a:r>
              <a:r>
                <a:rPr lang="en-US" altLang="ko-KR" dirty="0"/>
                <a:t>LED</a:t>
              </a:r>
              <a:r>
                <a:rPr lang="ko-KR" altLang="en-US" dirty="0"/>
                <a:t>를 </a:t>
              </a:r>
              <a:r>
                <a:rPr lang="en-US" altLang="ko-KR" dirty="0"/>
                <a:t>0.6</a:t>
              </a:r>
              <a:r>
                <a:rPr lang="ko-KR" altLang="en-US" dirty="0"/>
                <a:t>초 주기로 깜빡이고</a:t>
              </a:r>
              <a:r>
                <a:rPr lang="en-US" altLang="ko-KR" dirty="0"/>
                <a:t>, </a:t>
              </a:r>
              <a:r>
                <a:rPr lang="ko-KR" altLang="en-US" dirty="0"/>
                <a:t>초록색 </a:t>
              </a:r>
              <a:r>
                <a:rPr lang="en-US" altLang="ko-KR" dirty="0"/>
                <a:t>LED</a:t>
              </a:r>
              <a:r>
                <a:rPr lang="ko-KR" altLang="en-US" dirty="0"/>
                <a:t>는 </a:t>
              </a:r>
              <a:r>
                <a:rPr lang="en-US" altLang="ko-KR" dirty="0"/>
                <a:t>1.2</a:t>
              </a:r>
              <a:r>
                <a:rPr lang="ko-KR" altLang="en-US" dirty="0"/>
                <a:t>초 주기로 깜빡이고</a:t>
              </a:r>
              <a:r>
                <a:rPr lang="en-US" altLang="ko-KR" dirty="0"/>
                <a:t>, </a:t>
              </a:r>
              <a:r>
                <a:rPr lang="ko-KR" altLang="en-US" dirty="0"/>
                <a:t>파란색 </a:t>
              </a:r>
              <a:r>
                <a:rPr lang="en-US" altLang="ko-KR" dirty="0"/>
                <a:t>LED</a:t>
              </a:r>
              <a:r>
                <a:rPr lang="ko-KR" altLang="en-US" dirty="0"/>
                <a:t>는 </a:t>
              </a:r>
              <a:r>
                <a:rPr lang="en-US" altLang="ko-KR" dirty="0"/>
                <a:t>2.04</a:t>
              </a:r>
              <a:r>
                <a:rPr lang="ko-KR" altLang="en-US" dirty="0"/>
                <a:t>초 주기로 </a:t>
              </a:r>
              <a:r>
                <a:rPr lang="en-US" altLang="ko-KR" dirty="0"/>
                <a:t>1024</a:t>
              </a:r>
              <a:r>
                <a:rPr lang="ko-KR" altLang="en-US" dirty="0"/>
                <a:t>단계로 밝아지고 </a:t>
              </a:r>
              <a:r>
                <a:rPr lang="ko-KR" altLang="en-US" dirty="0" err="1"/>
                <a:t>어두워지고를</a:t>
              </a:r>
              <a:r>
                <a:rPr lang="ko-KR" altLang="en-US" dirty="0"/>
                <a:t> 반복하고</a:t>
              </a:r>
              <a:r>
                <a:rPr lang="en-US" altLang="ko-KR" dirty="0"/>
                <a:t>,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모터는 </a:t>
              </a:r>
              <a:r>
                <a:rPr lang="en-US" altLang="ko-KR" dirty="0"/>
                <a:t>3.6</a:t>
              </a:r>
              <a:r>
                <a:rPr lang="ko-KR" altLang="en-US" dirty="0"/>
                <a:t>초 주기로 </a:t>
              </a:r>
              <a:r>
                <a:rPr lang="en-US" altLang="ko-KR" dirty="0"/>
                <a:t>0~180</a:t>
              </a:r>
              <a:r>
                <a:rPr lang="ko-KR" altLang="en-US" dirty="0"/>
                <a:t>도를 반 회전하는 프로그램을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en-US" altLang="ko-KR" dirty="0"/>
                <a:t>3</a:t>
              </a:r>
              <a:r>
                <a:rPr lang="ko-KR" altLang="en-US" dirty="0"/>
                <a:t>개의 쓰레드를 생성하여 </a:t>
              </a:r>
              <a:r>
                <a:rPr lang="en-US" altLang="ko-KR" dirty="0"/>
                <a:t>main </a:t>
              </a:r>
              <a:r>
                <a:rPr lang="ko-KR" altLang="en-US" dirty="0"/>
                <a:t>함수를 수행하는 주 쓰레드는 빨강색 </a:t>
              </a:r>
              <a:r>
                <a:rPr lang="en-US" altLang="ko-KR" dirty="0"/>
                <a:t>LED</a:t>
              </a:r>
              <a:r>
                <a:rPr lang="ko-KR" altLang="en-US" dirty="0"/>
                <a:t>를 </a:t>
              </a:r>
              <a:r>
                <a:rPr lang="en-US" altLang="ko-KR" dirty="0"/>
                <a:t>0.6</a:t>
              </a:r>
              <a:r>
                <a:rPr lang="ko-KR" altLang="en-US" dirty="0"/>
                <a:t>초 주기로 깜빡이고</a:t>
              </a:r>
              <a:r>
                <a:rPr lang="en-US" altLang="ko-KR" dirty="0"/>
                <a:t>, </a:t>
              </a:r>
              <a:r>
                <a:rPr lang="ko-KR" altLang="en-US" dirty="0"/>
                <a:t>첫 번째 하위 쓰레드는 초록색 </a:t>
              </a:r>
              <a:r>
                <a:rPr lang="en-US" altLang="ko-KR" dirty="0"/>
                <a:t>LED</a:t>
              </a:r>
              <a:r>
                <a:rPr lang="ko-KR" altLang="en-US" dirty="0"/>
                <a:t>를 </a:t>
              </a:r>
              <a:r>
                <a:rPr lang="en-US" altLang="ko-KR" dirty="0"/>
                <a:t>1.2</a:t>
              </a:r>
              <a:r>
                <a:rPr lang="ko-KR" altLang="en-US" dirty="0"/>
                <a:t>초 주기로 깜빡이고</a:t>
              </a:r>
              <a:r>
                <a:rPr lang="en-US" altLang="ko-KR" dirty="0"/>
                <a:t>, </a:t>
              </a:r>
              <a:r>
                <a:rPr lang="ko-KR" altLang="en-US" dirty="0"/>
                <a:t>두 번째 하위 쓰레드는 파란색 </a:t>
              </a:r>
              <a:r>
                <a:rPr lang="en-US" altLang="ko-KR" dirty="0"/>
                <a:t>LED</a:t>
              </a:r>
              <a:r>
                <a:rPr lang="ko-KR" altLang="en-US" dirty="0"/>
                <a:t>를 </a:t>
              </a:r>
              <a:r>
                <a:rPr lang="en-US" altLang="ko-KR" dirty="0"/>
                <a:t>2.04</a:t>
              </a:r>
              <a:r>
                <a:rPr lang="ko-KR" altLang="en-US" dirty="0"/>
                <a:t>초 주기로 </a:t>
              </a:r>
              <a:r>
                <a:rPr lang="en-US" altLang="ko-KR" dirty="0"/>
                <a:t>1024</a:t>
              </a:r>
              <a:r>
                <a:rPr lang="ko-KR" altLang="en-US" dirty="0"/>
                <a:t>단계로 밝아지고 </a:t>
              </a:r>
              <a:r>
                <a:rPr lang="ko-KR" altLang="en-US" dirty="0" err="1"/>
                <a:t>어두워지고를</a:t>
              </a:r>
              <a:r>
                <a:rPr lang="ko-KR" altLang="en-US" dirty="0"/>
                <a:t> 반복하게 하고</a:t>
              </a:r>
              <a:r>
                <a:rPr lang="en-US" altLang="ko-KR" dirty="0"/>
                <a:t>, </a:t>
              </a:r>
              <a:r>
                <a:rPr lang="ko-KR" altLang="en-US" dirty="0"/>
                <a:t>세 번째 하위 쓰레드는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모터를 </a:t>
              </a:r>
              <a:r>
                <a:rPr lang="en-US" altLang="ko-KR" dirty="0"/>
                <a:t>3.6</a:t>
              </a:r>
              <a:r>
                <a:rPr lang="ko-KR" altLang="en-US" dirty="0"/>
                <a:t>초 주기로 </a:t>
              </a:r>
              <a:r>
                <a:rPr lang="en-US" altLang="ko-KR" dirty="0"/>
                <a:t>0~180</a:t>
              </a:r>
              <a:r>
                <a:rPr lang="ko-KR" altLang="en-US" dirty="0"/>
                <a:t>도를 반 회전하게 합니다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pPr algn="just"/>
              <a:r>
                <a:rPr lang="ko-KR" altLang="en-US" dirty="0"/>
                <a:t>파일 이름은 </a:t>
              </a:r>
              <a:r>
                <a:rPr lang="en-US" altLang="ko-KR" dirty="0"/>
                <a:t>challenge413.c</a:t>
              </a:r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EC3852-11F9-D275-A14B-10867CCFB5A1}"/>
              </a:ext>
            </a:extLst>
          </p:cNvPr>
          <p:cNvSpPr txBox="1"/>
          <p:nvPr/>
        </p:nvSpPr>
        <p:spPr>
          <a:xfrm>
            <a:off x="578222" y="1031054"/>
            <a:ext cx="14388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9973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29D6B96-BD22-92DB-E546-AB54F5730802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DC85A1-AF9B-5E55-54AB-2E461347A838}"/>
              </a:ext>
            </a:extLst>
          </p:cNvPr>
          <p:cNvSpPr txBox="1"/>
          <p:nvPr/>
        </p:nvSpPr>
        <p:spPr>
          <a:xfrm>
            <a:off x="93305" y="76147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 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31528-BA28-F67A-9BBF-E885DFE0701F}"/>
              </a:ext>
            </a:extLst>
          </p:cNvPr>
          <p:cNvSpPr txBox="1"/>
          <p:nvPr/>
        </p:nvSpPr>
        <p:spPr>
          <a:xfrm>
            <a:off x="645458" y="887506"/>
            <a:ext cx="1087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쓰레드를 다중 입력</a:t>
            </a:r>
            <a:r>
              <a:rPr lang="en-US" altLang="ko-KR" dirty="0"/>
              <a:t> </a:t>
            </a:r>
            <a:r>
              <a:rPr lang="ko-KR" altLang="en-US" dirty="0"/>
              <a:t>다중 출력 처리하기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04E1D8-11A2-2BD5-0EF2-9AA058BE0DB4}"/>
              </a:ext>
            </a:extLst>
          </p:cNvPr>
          <p:cNvGrpSpPr/>
          <p:nvPr/>
        </p:nvGrpSpPr>
        <p:grpSpPr>
          <a:xfrm>
            <a:off x="645457" y="2136338"/>
            <a:ext cx="7919157" cy="1846660"/>
            <a:chOff x="712693" y="2037692"/>
            <a:chExt cx="6364847" cy="18466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517BC4-6461-DEF3-AAFC-6841087A7027}"/>
                </a:ext>
              </a:extLst>
            </p:cNvPr>
            <p:cNvSpPr txBox="1"/>
            <p:nvPr/>
          </p:nvSpPr>
          <p:spPr>
            <a:xfrm>
              <a:off x="712693" y="2037692"/>
              <a:ext cx="1156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/>
                <a:t>회로 구성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B6AB47-ECF9-05E7-BE03-2B1D886CDE16}"/>
                </a:ext>
              </a:extLst>
            </p:cNvPr>
            <p:cNvSpPr txBox="1"/>
            <p:nvPr/>
          </p:nvSpPr>
          <p:spPr>
            <a:xfrm>
              <a:off x="712694" y="2407024"/>
              <a:ext cx="6364846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dirty="0"/>
                <a:t>라즈베리 파이 보드의 </a:t>
              </a:r>
              <a:r>
                <a:rPr lang="en-US" altLang="ko-KR" dirty="0"/>
                <a:t>3</a:t>
              </a:r>
              <a:r>
                <a:rPr lang="ko-KR" altLang="en-US" dirty="0"/>
                <a:t>번 핀으로 버튼 입력을 받는</a:t>
              </a:r>
              <a:r>
                <a:rPr lang="en-US" altLang="ko-KR" dirty="0"/>
                <a:t>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</a:p>
            <a:p>
              <a:pPr algn="just"/>
              <a:r>
                <a:rPr lang="ko-KR" altLang="en-US" dirty="0"/>
                <a:t>라즈베리 파이 보드의 </a:t>
              </a:r>
              <a:r>
                <a:rPr lang="en-US" altLang="ko-KR" dirty="0"/>
                <a:t>0</a:t>
              </a:r>
              <a:r>
                <a:rPr lang="ko-KR" altLang="en-US" dirty="0"/>
                <a:t>번 핀으로 제어하는 빨강색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</a:p>
            <a:p>
              <a:pPr algn="just"/>
              <a:r>
                <a:rPr lang="ko-KR" altLang="en-US" dirty="0"/>
                <a:t>라즈베리 파이 보드의 </a:t>
              </a:r>
              <a:r>
                <a:rPr lang="en-US" altLang="ko-KR" dirty="0"/>
                <a:t>2</a:t>
              </a:r>
              <a:r>
                <a:rPr lang="ko-KR" altLang="en-US" dirty="0"/>
                <a:t>번 핀으로 제어하는 초록색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  <a:endParaRPr lang="ko-KR" altLang="en-US" dirty="0"/>
            </a:p>
            <a:p>
              <a:pPr algn="just"/>
              <a:r>
                <a:rPr lang="ko-KR" altLang="en-US" dirty="0"/>
                <a:t>라즈베리 파이 보드의 </a:t>
              </a:r>
              <a:r>
                <a:rPr lang="en-US" altLang="ko-KR" dirty="0"/>
                <a:t>4</a:t>
              </a:r>
              <a:r>
                <a:rPr lang="ko-KR" altLang="en-US" dirty="0"/>
                <a:t>번 핀으로 제어하는 파란색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</a:p>
            <a:p>
              <a:pPr algn="just"/>
              <a:r>
                <a:rPr lang="ko-KR" altLang="en-US" dirty="0"/>
                <a:t>라즈베리 파이 보드의 </a:t>
              </a:r>
              <a:r>
                <a:rPr lang="en-US" altLang="ko-KR" dirty="0"/>
                <a:t>24</a:t>
              </a:r>
              <a:r>
                <a:rPr lang="ko-KR" altLang="en-US" dirty="0"/>
                <a:t>번 핀으로 제어하는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모터 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AFC0C9-E18A-ECF1-E1F1-05C8E5722704}"/>
              </a:ext>
            </a:extLst>
          </p:cNvPr>
          <p:cNvSpPr txBox="1"/>
          <p:nvPr/>
        </p:nvSpPr>
        <p:spPr>
          <a:xfrm>
            <a:off x="645457" y="1770642"/>
            <a:ext cx="14388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6723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AAFBA06-1ACE-9800-EA6C-735E2CBCEFDB}"/>
              </a:ext>
            </a:extLst>
          </p:cNvPr>
          <p:cNvGrpSpPr/>
          <p:nvPr/>
        </p:nvGrpSpPr>
        <p:grpSpPr>
          <a:xfrm>
            <a:off x="645457" y="1089212"/>
            <a:ext cx="11066931" cy="4893647"/>
            <a:chOff x="712694" y="2037692"/>
            <a:chExt cx="7469450" cy="48936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271FC8-97E0-6BBC-4EFC-CAE763CD4851}"/>
                </a:ext>
              </a:extLst>
            </p:cNvPr>
            <p:cNvSpPr txBox="1"/>
            <p:nvPr/>
          </p:nvSpPr>
          <p:spPr>
            <a:xfrm>
              <a:off x="712694" y="2037692"/>
              <a:ext cx="13013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프로그래밍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3F738A-AEA2-3E32-6805-BBDFE8758528}"/>
                </a:ext>
              </a:extLst>
            </p:cNvPr>
            <p:cNvSpPr txBox="1"/>
            <p:nvPr/>
          </p:nvSpPr>
          <p:spPr>
            <a:xfrm>
              <a:off x="712694" y="2407024"/>
              <a:ext cx="7469450" cy="4524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/>
                <a:t>첫 번째 버튼 누름에 빨강색 </a:t>
              </a:r>
              <a:r>
                <a:rPr lang="en-US" altLang="ko-KR" dirty="0"/>
                <a:t>LED</a:t>
              </a:r>
              <a:r>
                <a:rPr lang="ko-KR" altLang="en-US" dirty="0"/>
                <a:t>가 켜지고</a:t>
              </a:r>
              <a:r>
                <a:rPr lang="en-US" altLang="ko-KR" dirty="0"/>
                <a:t>, </a:t>
              </a:r>
              <a:r>
                <a:rPr lang="ko-KR" altLang="en-US" dirty="0"/>
                <a:t>두 번째 버튼 누름에 초록색 </a:t>
              </a:r>
              <a:r>
                <a:rPr lang="en-US" altLang="ko-KR" dirty="0"/>
                <a:t>LED</a:t>
              </a:r>
              <a:r>
                <a:rPr lang="ko-KR" altLang="en-US" dirty="0"/>
                <a:t>가 켜지고</a:t>
              </a:r>
              <a:r>
                <a:rPr lang="en-US" altLang="ko-KR" dirty="0"/>
                <a:t>, </a:t>
              </a:r>
              <a:r>
                <a:rPr lang="ko-KR" altLang="en-US" dirty="0"/>
                <a:t>세 번째 버튼 누름에 파란색 </a:t>
              </a:r>
              <a:r>
                <a:rPr lang="en-US" altLang="ko-KR" dirty="0"/>
                <a:t>LED</a:t>
              </a:r>
              <a:r>
                <a:rPr lang="ko-KR" altLang="en-US" dirty="0"/>
                <a:t>가 켜지고</a:t>
              </a:r>
              <a:r>
                <a:rPr lang="en-US" altLang="ko-KR" dirty="0"/>
                <a:t>, </a:t>
              </a:r>
              <a:r>
                <a:rPr lang="ko-KR" altLang="en-US" dirty="0"/>
                <a:t>네 번째 버튼 누름에 모든 </a:t>
              </a:r>
              <a:r>
                <a:rPr lang="en-US" altLang="ko-KR" dirty="0"/>
                <a:t>LED</a:t>
              </a:r>
              <a:r>
                <a:rPr lang="ko-KR" altLang="en-US" dirty="0"/>
                <a:t>가 꺼지도록 하고</a:t>
              </a:r>
              <a:r>
                <a:rPr lang="en-US" altLang="ko-KR" dirty="0"/>
                <a:t>, </a:t>
              </a:r>
              <a:r>
                <a:rPr lang="ko-KR" altLang="en-US" dirty="0"/>
                <a:t>키보드 입력을 받아 </a:t>
              </a:r>
              <a:r>
                <a:rPr lang="en-US" altLang="ko-KR" dirty="0"/>
                <a:t>24</a:t>
              </a:r>
              <a:r>
                <a:rPr lang="ko-KR" altLang="en-US" dirty="0"/>
                <a:t>번 핀에 연결된 </a:t>
              </a:r>
              <a:r>
                <a:rPr lang="ko-KR" altLang="en-US" dirty="0" err="1"/>
                <a:t>서보의</a:t>
              </a:r>
              <a:r>
                <a:rPr lang="ko-KR" altLang="en-US" dirty="0"/>
                <a:t> 각도를 </a:t>
              </a:r>
              <a:r>
                <a:rPr lang="en-US" altLang="ko-KR" dirty="0"/>
                <a:t>0</a:t>
              </a:r>
              <a:r>
                <a:rPr lang="ko-KR" altLang="en-US" dirty="0"/>
                <a:t>도</a:t>
              </a:r>
              <a:r>
                <a:rPr lang="en-US" altLang="ko-KR" dirty="0"/>
                <a:t>, 90</a:t>
              </a:r>
              <a:r>
                <a:rPr lang="ko-KR" altLang="en-US" dirty="0"/>
                <a:t>도</a:t>
              </a:r>
              <a:r>
                <a:rPr lang="en-US" altLang="ko-KR" dirty="0"/>
                <a:t>, 180</a:t>
              </a:r>
              <a:r>
                <a:rPr lang="ko-KR" altLang="en-US" dirty="0"/>
                <a:t>도로 조절하는 프로그램을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 </a:t>
              </a:r>
              <a:r>
                <a:rPr lang="ko-KR" altLang="en-US" dirty="0"/>
                <a:t>버튼 입력은 인터럽트로 처리합니다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en-US" altLang="ko-KR" dirty="0"/>
                <a:t>1</a:t>
              </a:r>
              <a:r>
                <a:rPr lang="ko-KR" altLang="en-US" dirty="0"/>
                <a:t>개의 버튼 인터럽트 처리 함수를 등록하고</a:t>
              </a:r>
              <a:r>
                <a:rPr lang="en-US" altLang="ko-KR" dirty="0"/>
                <a:t>, 1</a:t>
              </a:r>
              <a:r>
                <a:rPr lang="ko-KR" altLang="en-US" dirty="0"/>
                <a:t>개의 쓰레드를 생성하여 </a:t>
              </a:r>
              <a:endParaRPr lang="en-US" altLang="ko-KR" dirty="0"/>
            </a:p>
            <a:p>
              <a:pPr algn="just"/>
              <a:r>
                <a:rPr lang="ko-KR" altLang="en-US" dirty="0"/>
                <a:t>버튼 인터럽트 처리 함수에서는 첫 번째 버튼을 누름에 빨강색 </a:t>
              </a:r>
              <a:r>
                <a:rPr lang="en-US" altLang="ko-KR" dirty="0"/>
                <a:t>LED</a:t>
              </a:r>
              <a:r>
                <a:rPr lang="ko-KR" altLang="en-US" dirty="0"/>
                <a:t>를 켜라는 메시지를 주 쓰레드로 보내고</a:t>
              </a:r>
              <a:r>
                <a:rPr lang="en-US" altLang="ko-KR" dirty="0"/>
                <a:t>, </a:t>
              </a:r>
              <a:r>
                <a:rPr lang="ko-KR" altLang="en-US" dirty="0"/>
                <a:t>두 번째 버튼 누름에 초록색 </a:t>
              </a:r>
              <a:r>
                <a:rPr lang="en-US" altLang="ko-KR" dirty="0"/>
                <a:t>LED</a:t>
              </a:r>
              <a:r>
                <a:rPr lang="ko-KR" altLang="en-US" dirty="0"/>
                <a:t>를 켜라는 메시지를 주 쓰레드로 보내고</a:t>
              </a:r>
              <a:r>
                <a:rPr lang="en-US" altLang="ko-KR" dirty="0"/>
                <a:t>, </a:t>
              </a:r>
              <a:r>
                <a:rPr lang="ko-KR" altLang="en-US" dirty="0"/>
                <a:t>세 번째 버튼 누름에 파란색 </a:t>
              </a:r>
              <a:r>
                <a:rPr lang="en-US" altLang="ko-KR" dirty="0"/>
                <a:t>LED</a:t>
              </a:r>
              <a:r>
                <a:rPr lang="ko-KR" altLang="en-US" dirty="0"/>
                <a:t>를 켜라는 메시지를 주 쓰레드로 보내고</a:t>
              </a:r>
              <a:r>
                <a:rPr lang="en-US" altLang="ko-KR" dirty="0"/>
                <a:t>, </a:t>
              </a:r>
              <a:r>
                <a:rPr lang="ko-KR" altLang="en-US" dirty="0"/>
                <a:t>네 번째 버튼 누름에 모든 </a:t>
              </a:r>
              <a:r>
                <a:rPr lang="en-US" altLang="ko-KR" dirty="0"/>
                <a:t>LED</a:t>
              </a:r>
              <a:r>
                <a:rPr lang="ko-KR" altLang="en-US" dirty="0"/>
                <a:t>를 끄라는 메시지를 주 쓰레드로 보냅니다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en-US" altLang="ko-KR" dirty="0"/>
                <a:t>Main </a:t>
              </a:r>
              <a:r>
                <a:rPr lang="ko-KR" altLang="en-US" dirty="0"/>
                <a:t>함수를 수행하는 주 쓰레드는 버튼 인터럽트 처리 함수로부터 메시지를 기다리다가 빨강색 </a:t>
              </a:r>
              <a:r>
                <a:rPr lang="en-US" altLang="ko-KR" dirty="0"/>
                <a:t>LED</a:t>
              </a:r>
              <a:r>
                <a:rPr lang="ko-KR" altLang="en-US" dirty="0"/>
                <a:t>를 켜라는 메시지를 받으면 빨강색 </a:t>
              </a:r>
              <a:r>
                <a:rPr lang="en-US" altLang="ko-KR" dirty="0"/>
                <a:t>LED</a:t>
              </a:r>
              <a:r>
                <a:rPr lang="ko-KR" altLang="en-US" dirty="0"/>
                <a:t>를 켜고</a:t>
              </a:r>
              <a:r>
                <a:rPr lang="en-US" altLang="ko-KR" dirty="0"/>
                <a:t>, </a:t>
              </a:r>
              <a:r>
                <a:rPr lang="ko-KR" altLang="en-US" dirty="0"/>
                <a:t>초록색 </a:t>
              </a:r>
              <a:r>
                <a:rPr lang="en-US" altLang="ko-KR" dirty="0"/>
                <a:t>LED</a:t>
              </a:r>
              <a:r>
                <a:rPr lang="ko-KR" altLang="en-US" dirty="0"/>
                <a:t>를 켜라는 메시지를 받으면 초록색 </a:t>
              </a:r>
              <a:r>
                <a:rPr lang="en-US" altLang="ko-KR" dirty="0"/>
                <a:t>LED</a:t>
              </a:r>
              <a:r>
                <a:rPr lang="ko-KR" altLang="en-US" dirty="0"/>
                <a:t>를 켜고</a:t>
              </a:r>
              <a:r>
                <a:rPr lang="en-US" altLang="ko-KR" dirty="0"/>
                <a:t>, </a:t>
              </a:r>
              <a:r>
                <a:rPr lang="ko-KR" altLang="en-US" dirty="0"/>
                <a:t>파란색 </a:t>
              </a:r>
              <a:r>
                <a:rPr lang="en-US" altLang="ko-KR" dirty="0"/>
                <a:t>LED</a:t>
              </a:r>
              <a:r>
                <a:rPr lang="ko-KR" altLang="en-US" dirty="0"/>
                <a:t>를 켜라는 메시지를 받으면 파란색 </a:t>
              </a:r>
              <a:r>
                <a:rPr lang="en-US" altLang="ko-KR" dirty="0"/>
                <a:t>LED</a:t>
              </a:r>
              <a:r>
                <a:rPr lang="ko-KR" altLang="en-US" dirty="0"/>
                <a:t>를 켜고</a:t>
              </a:r>
              <a:r>
                <a:rPr lang="en-US" altLang="ko-KR" dirty="0"/>
                <a:t>, </a:t>
              </a:r>
              <a:r>
                <a:rPr lang="ko-KR" altLang="en-US" dirty="0"/>
                <a:t>모든 </a:t>
              </a:r>
              <a:r>
                <a:rPr lang="en-US" altLang="ko-KR" dirty="0"/>
                <a:t>LED</a:t>
              </a:r>
              <a:r>
                <a:rPr lang="ko-KR" altLang="en-US" dirty="0"/>
                <a:t>를 끄라는 메시지를 받으면 모든 </a:t>
              </a:r>
              <a:r>
                <a:rPr lang="en-US" altLang="ko-KR" dirty="0"/>
                <a:t>LED</a:t>
              </a:r>
              <a:r>
                <a:rPr lang="ko-KR" altLang="en-US" dirty="0"/>
                <a:t>를 끄게 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ko-KR" altLang="en-US" dirty="0"/>
                <a:t>하위 쓰레드는 키보드 </a:t>
              </a:r>
              <a:r>
                <a:rPr lang="en-US" altLang="ko-KR" dirty="0"/>
                <a:t>q</a:t>
              </a:r>
              <a:r>
                <a:rPr lang="ko-KR" altLang="en-US" dirty="0"/>
                <a:t>키를 누르면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모터 </a:t>
              </a:r>
              <a:r>
                <a:rPr lang="en-US" altLang="ko-KR" dirty="0"/>
                <a:t>0</a:t>
              </a:r>
              <a:r>
                <a:rPr lang="ko-KR" altLang="en-US" dirty="0"/>
                <a:t>도</a:t>
              </a:r>
              <a:r>
                <a:rPr lang="en-US" altLang="ko-KR" dirty="0"/>
                <a:t>, w</a:t>
              </a:r>
              <a:r>
                <a:rPr lang="ko-KR" altLang="en-US" dirty="0"/>
                <a:t>키를 누르면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모터 </a:t>
              </a:r>
              <a:r>
                <a:rPr lang="en-US" altLang="ko-KR" dirty="0"/>
                <a:t>90</a:t>
              </a:r>
              <a:r>
                <a:rPr lang="ko-KR" altLang="en-US" dirty="0"/>
                <a:t>도</a:t>
              </a:r>
              <a:r>
                <a:rPr lang="en-US" altLang="ko-KR" dirty="0"/>
                <a:t>, e</a:t>
              </a:r>
              <a:r>
                <a:rPr lang="ko-KR" altLang="en-US" dirty="0"/>
                <a:t>키를 누르면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모터 </a:t>
              </a:r>
              <a:r>
                <a:rPr lang="en-US" altLang="ko-KR" dirty="0"/>
                <a:t>180</a:t>
              </a:r>
              <a:r>
                <a:rPr lang="ko-KR" altLang="en-US" dirty="0"/>
                <a:t>도로 조절하게 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ko-KR" altLang="en-US" dirty="0"/>
                <a:t>파일 이름은 </a:t>
              </a:r>
              <a:r>
                <a:rPr lang="en-US" altLang="ko-KR" dirty="0"/>
                <a:t>challenge511.c</a:t>
              </a:r>
              <a:endParaRPr lang="ko-KR" altLang="en-US" dirty="0"/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2CCCC42-C18E-CE5D-729F-E035E4707F0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F6B708-F7B1-9604-9762-E64DED97490C}"/>
              </a:ext>
            </a:extLst>
          </p:cNvPr>
          <p:cNvSpPr txBox="1"/>
          <p:nvPr/>
        </p:nvSpPr>
        <p:spPr>
          <a:xfrm>
            <a:off x="93305" y="76147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 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689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6151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305" y="76147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Reference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0343" y="1436914"/>
            <a:ext cx="99389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거침없이 배우는 </a:t>
            </a:r>
            <a:r>
              <a:rPr lang="ko-KR" altLang="en-US" dirty="0" err="1"/>
              <a:t>라즈베리</a:t>
            </a:r>
            <a:r>
              <a:rPr lang="ko-KR" altLang="en-US" dirty="0"/>
              <a:t> 파이 개정판</a:t>
            </a:r>
            <a:r>
              <a:rPr lang="en-US" altLang="ko-KR" dirty="0"/>
              <a:t>, </a:t>
            </a:r>
            <a:r>
              <a:rPr lang="ko-KR" altLang="en-US" dirty="0" err="1"/>
              <a:t>에벤</a:t>
            </a:r>
            <a:r>
              <a:rPr lang="ko-KR" altLang="en-US" dirty="0"/>
              <a:t> </a:t>
            </a:r>
            <a:r>
              <a:rPr lang="ko-KR" altLang="en-US" dirty="0" err="1"/>
              <a:t>업튼</a:t>
            </a:r>
            <a:r>
              <a:rPr lang="en-US" altLang="ko-KR" dirty="0"/>
              <a:t>, </a:t>
            </a:r>
            <a:r>
              <a:rPr lang="ko-KR" altLang="en-US" dirty="0" err="1"/>
              <a:t>가레스</a:t>
            </a:r>
            <a:r>
              <a:rPr lang="ko-KR" altLang="en-US" dirty="0"/>
              <a:t> </a:t>
            </a:r>
            <a:r>
              <a:rPr lang="ko-KR" altLang="en-US" dirty="0" err="1"/>
              <a:t>할퍼크리</a:t>
            </a:r>
            <a:r>
              <a:rPr lang="en-US" altLang="ko-KR" dirty="0"/>
              <a:t>, </a:t>
            </a:r>
            <a:r>
              <a:rPr lang="ko-KR" altLang="en-US" dirty="0" err="1"/>
              <a:t>유하영</a:t>
            </a:r>
            <a:r>
              <a:rPr lang="en-US" altLang="ko-KR" dirty="0"/>
              <a:t>, </a:t>
            </a:r>
            <a:r>
              <a:rPr lang="ko-KR" altLang="en-US" dirty="0" err="1"/>
              <a:t>전우영</a:t>
            </a:r>
            <a:r>
              <a:rPr lang="en-US" altLang="ko-KR" dirty="0"/>
              <a:t>, </a:t>
            </a:r>
            <a:r>
              <a:rPr lang="ko-KR" altLang="en-US" dirty="0" err="1"/>
              <a:t>지앤선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라즈베리파이 시작하기</a:t>
            </a:r>
            <a:r>
              <a:rPr lang="en-US" altLang="ko-KR" dirty="0"/>
              <a:t>, </a:t>
            </a:r>
            <a:r>
              <a:rPr lang="ko-KR" altLang="en-US" dirty="0"/>
              <a:t>매트 리처드슨</a:t>
            </a:r>
            <a:r>
              <a:rPr lang="en-US" altLang="ko-KR" dirty="0"/>
              <a:t>, </a:t>
            </a:r>
            <a:r>
              <a:rPr lang="ko-KR" altLang="en-US" dirty="0"/>
              <a:t>숀 </a:t>
            </a:r>
            <a:r>
              <a:rPr lang="ko-KR" altLang="en-US" dirty="0" err="1"/>
              <a:t>윌리스</a:t>
            </a:r>
            <a:r>
              <a:rPr lang="en-US" altLang="ko-KR" dirty="0"/>
              <a:t>, </a:t>
            </a:r>
            <a:r>
              <a:rPr lang="ko-KR" altLang="en-US" dirty="0" err="1"/>
              <a:t>배장열</a:t>
            </a:r>
            <a:r>
              <a:rPr lang="en-US" altLang="ko-KR" dirty="0"/>
              <a:t>, </a:t>
            </a:r>
            <a:r>
              <a:rPr lang="en-US" altLang="ko-KR" dirty="0" err="1"/>
              <a:t>Jpub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아두이노처럼</a:t>
            </a:r>
            <a:r>
              <a:rPr lang="ko-KR" altLang="en-US" dirty="0"/>
              <a:t> 사용하는 </a:t>
            </a:r>
            <a:r>
              <a:rPr lang="ko-KR" altLang="en-US" dirty="0" err="1"/>
              <a:t>라즈베리</a:t>
            </a:r>
            <a:r>
              <a:rPr lang="ko-KR" altLang="en-US" dirty="0"/>
              <a:t> 파이</a:t>
            </a:r>
            <a:r>
              <a:rPr lang="en-US" altLang="ko-KR" dirty="0"/>
              <a:t>3 </a:t>
            </a:r>
            <a:r>
              <a:rPr lang="ko-KR" altLang="en-US" dirty="0"/>
              <a:t>직접 코딩하기</a:t>
            </a:r>
            <a:r>
              <a:rPr lang="en-US" altLang="ko-KR" dirty="0"/>
              <a:t>, </a:t>
            </a:r>
            <a:r>
              <a:rPr lang="ko-KR" altLang="en-US" dirty="0" err="1"/>
              <a:t>서민우</a:t>
            </a:r>
            <a:r>
              <a:rPr lang="ko-KR" altLang="en-US" dirty="0"/>
              <a:t> 외 </a:t>
            </a:r>
            <a:r>
              <a:rPr lang="en-US" altLang="ko-KR" dirty="0"/>
              <a:t>4, </a:t>
            </a:r>
            <a:r>
              <a:rPr lang="ko-KR" altLang="en-US" dirty="0" err="1"/>
              <a:t>앤써북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라즈베리</a:t>
            </a:r>
            <a:r>
              <a:rPr lang="ko-KR" altLang="en-US" dirty="0"/>
              <a:t> 파일 </a:t>
            </a:r>
            <a:r>
              <a:rPr lang="ko-KR" altLang="en-US" dirty="0" err="1"/>
              <a:t>활용백서</a:t>
            </a:r>
            <a:r>
              <a:rPr lang="en-US" altLang="ko-KR" dirty="0"/>
              <a:t>:</a:t>
            </a:r>
            <a:r>
              <a:rPr lang="ko-KR" altLang="en-US" dirty="0"/>
              <a:t>실전 프로젝트 </a:t>
            </a:r>
            <a:r>
              <a:rPr lang="en-US" altLang="ko-KR" dirty="0"/>
              <a:t>20, </a:t>
            </a:r>
            <a:r>
              <a:rPr lang="ko-KR" altLang="en-US" dirty="0"/>
              <a:t>이재상</a:t>
            </a:r>
            <a:r>
              <a:rPr lang="en-US" altLang="ko-KR" dirty="0"/>
              <a:t>, </a:t>
            </a:r>
            <a:r>
              <a:rPr lang="ko-KR" altLang="en-US" dirty="0" err="1"/>
              <a:t>표윤석</a:t>
            </a:r>
            <a:r>
              <a:rPr lang="en-US" altLang="ko-KR" dirty="0"/>
              <a:t>, </a:t>
            </a:r>
            <a:r>
              <a:rPr lang="ko-KR" altLang="en-US" dirty="0" err="1"/>
              <a:t>비제이퍼블릭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IoT SMART PIONEER LIGHT</a:t>
            </a:r>
            <a:r>
              <a:rPr lang="ko-KR" altLang="en-US" dirty="0"/>
              <a:t>를 이용한 </a:t>
            </a:r>
            <a:r>
              <a:rPr lang="ko-KR" altLang="en-US" dirty="0" err="1"/>
              <a:t>클라우딩</a:t>
            </a:r>
            <a:r>
              <a:rPr lang="ko-KR" altLang="en-US" dirty="0"/>
              <a:t> 서비스 활용</a:t>
            </a:r>
            <a:r>
              <a:rPr lang="en-US" altLang="ko-KR" dirty="0"/>
              <a:t>, </a:t>
            </a:r>
            <a:r>
              <a:rPr lang="ko-KR" altLang="en-US" dirty="0" err="1"/>
              <a:t>한백전자</a:t>
            </a:r>
            <a:r>
              <a:rPr lang="ko-KR" altLang="en-US" dirty="0"/>
              <a:t> 기술연구소</a:t>
            </a:r>
            <a:r>
              <a:rPr lang="en-US" altLang="ko-KR" dirty="0"/>
              <a:t>, </a:t>
            </a:r>
            <a:r>
              <a:rPr lang="ko-KR" altLang="en-US" dirty="0" err="1"/>
              <a:t>한백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https://m.blog.naver.com/gbtec/221313213489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https://raspberrypi.stackexchange.com/questions/98930/unable-to-open-device-dev-spi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45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77821" y="1200673"/>
            <a:ext cx="5200261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		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=0;t_high&lt;=10;t_high++) {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(10-t_high);	</a:t>
            </a:r>
          </a:p>
          <a:p>
            <a:r>
              <a:rPr lang="ko-KR" altLang="en-US" sz="1400" dirty="0"/>
              <a:t>		}</a:t>
            </a:r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71040" y="1008708"/>
            <a:ext cx="18678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LEDOnOffCas1.c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32644" y="4001439"/>
            <a:ext cx="48425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1</a:t>
            </a:r>
            <a:r>
              <a:rPr lang="ko-KR" altLang="en-US" sz="1600" dirty="0"/>
              <a:t>초 간격으로 </a:t>
            </a:r>
            <a:r>
              <a:rPr lang="ko-KR" altLang="en-US" sz="1600" dirty="0" err="1"/>
              <a:t>상하비</a:t>
            </a:r>
            <a:r>
              <a:rPr lang="ko-KR" altLang="en-US" sz="1600" dirty="0"/>
              <a:t> 조절 </a:t>
            </a:r>
            <a:r>
              <a:rPr lang="en-US" altLang="ko-KR" sz="1600" dirty="0"/>
              <a:t>: 0:10, 1:9, 2:8, …, 10:0</a:t>
            </a:r>
          </a:p>
          <a:p>
            <a:pPr algn="just"/>
            <a:endParaRPr lang="en-US" altLang="ko-KR" sz="1600" dirty="0"/>
          </a:p>
          <a:p>
            <a:pPr algn="just"/>
            <a:r>
              <a:rPr lang="ko-KR" altLang="en-US" sz="1600" dirty="0"/>
              <a:t>밝기의 변화가 너무 빨라 밝기가 변하는 것을 느끼기 힘듦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ko-KR" altLang="en-US" sz="1600" dirty="0"/>
              <a:t>밝기 변화 주기가 </a:t>
            </a:r>
            <a:r>
              <a:rPr lang="en-US" altLang="ko-KR" sz="1600" dirty="0"/>
              <a:t>110</a:t>
            </a:r>
            <a:r>
              <a:rPr lang="ko-KR" altLang="en-US" sz="1600" dirty="0"/>
              <a:t>밀리 초이며</a:t>
            </a:r>
            <a:r>
              <a:rPr lang="en-US" altLang="ko-KR" sz="1600" dirty="0"/>
              <a:t>, </a:t>
            </a:r>
            <a:r>
              <a:rPr lang="ko-KR" altLang="en-US" sz="1600" dirty="0"/>
              <a:t>초당 </a:t>
            </a:r>
            <a:r>
              <a:rPr lang="en-US" altLang="ko-KR" sz="1600" dirty="0"/>
              <a:t>9</a:t>
            </a:r>
            <a:r>
              <a:rPr lang="ko-KR" altLang="en-US" sz="1600" dirty="0"/>
              <a:t>번 정도의 횟수가 되기 때문에 느끼기 어려움</a:t>
            </a:r>
          </a:p>
        </p:txBody>
      </p:sp>
    </p:spTree>
    <p:extLst>
      <p:ext uri="{BB962C8B-B14F-4D97-AF65-F5344CB8AC3E}">
        <p14:creationId xmlns:p14="http://schemas.microsoft.com/office/powerpoint/2010/main" val="324891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2752" y="836779"/>
            <a:ext cx="6179976" cy="59093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while(1)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		for(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=0;t_high&lt;=10;t_high++) {</a:t>
            </a:r>
          </a:p>
          <a:p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 = 0;</a:t>
            </a:r>
          </a:p>
          <a:p>
            <a:r>
              <a:rPr lang="en-US" altLang="ko-KR" sz="1400" dirty="0"/>
              <a:t>			while(1) {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led_pin</a:t>
            </a:r>
            <a:r>
              <a:rPr lang="en-US" altLang="ko-KR" sz="1400" dirty="0"/>
              <a:t>, HIGH);</a:t>
            </a:r>
          </a:p>
          <a:p>
            <a:r>
              <a:rPr lang="en-US" altLang="ko-KR" sz="1400" dirty="0"/>
              <a:t>				delay(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led_pin</a:t>
            </a:r>
            <a:r>
              <a:rPr lang="en-US" altLang="ko-KR" sz="1400" dirty="0"/>
              <a:t>, LOW);</a:t>
            </a:r>
          </a:p>
          <a:p>
            <a:r>
              <a:rPr lang="en-US" altLang="ko-KR" sz="1400" dirty="0"/>
              <a:t>				delay(10-t_high);	</a:t>
            </a:r>
          </a:p>
          <a:p>
            <a:r>
              <a:rPr lang="en-US" altLang="ko-KR" sz="1400" dirty="0"/>
              <a:t>				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++;</a:t>
            </a:r>
          </a:p>
          <a:p>
            <a:r>
              <a:rPr lang="en-US" altLang="ko-KR" sz="1400" dirty="0"/>
              <a:t>				if(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==10) break;</a:t>
            </a:r>
          </a:p>
          <a:p>
            <a:r>
              <a:rPr lang="en-US" altLang="ko-KR" sz="1400" dirty="0"/>
              <a:t>			}</a:t>
            </a:r>
          </a:p>
          <a:p>
            <a:r>
              <a:rPr lang="en-US" altLang="ko-KR" sz="1400" dirty="0"/>
              <a:t>		}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718818" y="652113"/>
            <a:ext cx="18678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LEDOnOffCas2.c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95323" y="4191544"/>
            <a:ext cx="484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/>
              <a:t>cnt</a:t>
            </a:r>
            <a:r>
              <a:rPr lang="en-US" altLang="ko-KR" sz="1600" dirty="0"/>
              <a:t> </a:t>
            </a:r>
            <a:r>
              <a:rPr lang="ko-KR" altLang="en-US" sz="1600" dirty="0"/>
              <a:t>값이 </a:t>
            </a:r>
            <a:r>
              <a:rPr lang="en-US" altLang="ko-KR" sz="1600" dirty="0"/>
              <a:t>0</a:t>
            </a:r>
            <a:r>
              <a:rPr lang="ko-KR" altLang="en-US" sz="1600" dirty="0"/>
              <a:t>서 </a:t>
            </a:r>
            <a:r>
              <a:rPr lang="en-US" altLang="ko-KR" sz="1600" dirty="0"/>
              <a:t>9</a:t>
            </a:r>
            <a:r>
              <a:rPr lang="ko-KR" altLang="en-US" sz="1600" dirty="0"/>
              <a:t>까지 </a:t>
            </a:r>
            <a:r>
              <a:rPr lang="en-US" altLang="ko-KR" sz="1600" dirty="0"/>
              <a:t>10</a:t>
            </a:r>
            <a:r>
              <a:rPr lang="ko-KR" altLang="en-US" sz="1600" dirty="0"/>
              <a:t>회 반복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t-high </a:t>
            </a:r>
            <a:r>
              <a:rPr lang="ko-KR" altLang="en-US" sz="1600" dirty="0"/>
              <a:t>값을 유지하는 시간을 </a:t>
            </a:r>
            <a:r>
              <a:rPr lang="en-US" altLang="ko-KR" sz="1600" dirty="0"/>
              <a:t>10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(0.01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에서 </a:t>
            </a:r>
            <a:r>
              <a:rPr lang="en-US" altLang="ko-KR" sz="1600" dirty="0"/>
              <a:t>100 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로 늘릴 수 있음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for </a:t>
            </a:r>
            <a:r>
              <a:rPr lang="ko-KR" altLang="en-US" sz="1600" dirty="0"/>
              <a:t>문을 수행하는 시간도 </a:t>
            </a:r>
            <a:r>
              <a:rPr lang="en-US" altLang="ko-KR" sz="1600" dirty="0"/>
              <a:t>110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(0.11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에서 </a:t>
            </a:r>
            <a:r>
              <a:rPr lang="en-US" altLang="ko-KR" sz="1600" dirty="0"/>
              <a:t>1100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(1.1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로 늘릴 수 있으며</a:t>
            </a:r>
            <a:r>
              <a:rPr lang="en-US" altLang="ko-KR" sz="1600" dirty="0"/>
              <a:t>, LED </a:t>
            </a:r>
            <a:r>
              <a:rPr lang="ko-KR" altLang="en-US" sz="1600" dirty="0"/>
              <a:t>밝기의 변화를 느낄 수 있음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1.1 </a:t>
            </a:r>
            <a:r>
              <a:rPr lang="ko-KR" altLang="en-US" sz="1600" dirty="0"/>
              <a:t>초 주기로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밝기의 변화를 느낄 수 있음</a:t>
            </a:r>
          </a:p>
        </p:txBody>
      </p:sp>
    </p:spTree>
    <p:extLst>
      <p:ext uri="{BB962C8B-B14F-4D97-AF65-F5344CB8AC3E}">
        <p14:creationId xmlns:p14="http://schemas.microsoft.com/office/powerpoint/2010/main" val="3353636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0662" y="808789"/>
            <a:ext cx="6179976" cy="59093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while(1)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		for(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=0;t_high&lt;=10;t_high++) {</a:t>
            </a:r>
          </a:p>
          <a:p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 = 0;</a:t>
            </a:r>
          </a:p>
          <a:p>
            <a:r>
              <a:rPr lang="en-US" altLang="ko-KR" sz="1400" dirty="0"/>
              <a:t>			while(1) {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led_pin</a:t>
            </a:r>
            <a:r>
              <a:rPr lang="en-US" altLang="ko-KR" sz="1400" dirty="0"/>
              <a:t>, HIGH);</a:t>
            </a:r>
          </a:p>
          <a:p>
            <a:r>
              <a:rPr lang="en-US" altLang="ko-KR" sz="1400" dirty="0"/>
              <a:t>				delay(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led_pin</a:t>
            </a:r>
            <a:r>
              <a:rPr lang="en-US" altLang="ko-KR" sz="1400" dirty="0"/>
              <a:t>, LOW);</a:t>
            </a:r>
          </a:p>
          <a:p>
            <a:r>
              <a:rPr lang="en-US" altLang="ko-KR" sz="1400" dirty="0"/>
              <a:t>				delay(10-t_high);	</a:t>
            </a:r>
          </a:p>
          <a:p>
            <a:r>
              <a:rPr lang="en-US" altLang="ko-KR" sz="1400" dirty="0"/>
              <a:t>				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++;</a:t>
            </a:r>
          </a:p>
          <a:p>
            <a:r>
              <a:rPr lang="en-US" altLang="ko-KR" sz="1400" dirty="0"/>
              <a:t>				if(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==100) break;</a:t>
            </a:r>
          </a:p>
          <a:p>
            <a:r>
              <a:rPr lang="en-US" altLang="ko-KR" sz="1400" dirty="0"/>
              <a:t>			}</a:t>
            </a:r>
          </a:p>
          <a:p>
            <a:r>
              <a:rPr lang="en-US" altLang="ko-KR" sz="1400" dirty="0"/>
              <a:t>		}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26728" y="624123"/>
            <a:ext cx="18678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LEDOnOffCas3.c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09928" y="4116899"/>
            <a:ext cx="484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/>
              <a:t>cnt</a:t>
            </a:r>
            <a:r>
              <a:rPr lang="en-US" altLang="ko-KR" sz="1600" dirty="0"/>
              <a:t> </a:t>
            </a:r>
            <a:r>
              <a:rPr lang="ko-KR" altLang="en-US" sz="1600" dirty="0"/>
              <a:t>값이 </a:t>
            </a:r>
            <a:r>
              <a:rPr lang="en-US" altLang="ko-KR" sz="1600" dirty="0"/>
              <a:t>0</a:t>
            </a:r>
            <a:r>
              <a:rPr lang="ko-KR" altLang="en-US" sz="1600" dirty="0"/>
              <a:t>서 </a:t>
            </a:r>
            <a:r>
              <a:rPr lang="en-US" altLang="ko-KR" sz="1600" dirty="0"/>
              <a:t>9</a:t>
            </a:r>
            <a:r>
              <a:rPr lang="ko-KR" altLang="en-US" sz="1600" dirty="0"/>
              <a:t>까지 </a:t>
            </a:r>
            <a:r>
              <a:rPr lang="en-US" altLang="ko-KR" sz="1600" dirty="0"/>
              <a:t>10</a:t>
            </a:r>
            <a:r>
              <a:rPr lang="ko-KR" altLang="en-US" sz="1600" dirty="0"/>
              <a:t>회 반복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t-high </a:t>
            </a:r>
            <a:r>
              <a:rPr lang="ko-KR" altLang="en-US" sz="1600" dirty="0"/>
              <a:t>값을 유지하는 시간을 </a:t>
            </a:r>
            <a:r>
              <a:rPr lang="en-US" altLang="ko-KR" sz="1600" dirty="0"/>
              <a:t>10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(0.01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에서 </a:t>
            </a:r>
            <a:r>
              <a:rPr lang="en-US" altLang="ko-KR" sz="1600" dirty="0"/>
              <a:t>100 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로 늘릴 수 있음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for </a:t>
            </a:r>
            <a:r>
              <a:rPr lang="ko-KR" altLang="en-US" sz="1600" dirty="0"/>
              <a:t>문을 수행하는 시간도 </a:t>
            </a:r>
            <a:r>
              <a:rPr lang="en-US" altLang="ko-KR" sz="1600" dirty="0"/>
              <a:t>110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(0.11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에서 </a:t>
            </a:r>
            <a:r>
              <a:rPr lang="en-US" altLang="ko-KR" sz="1600" dirty="0"/>
              <a:t>1100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(1.1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로 늘릴 수 있으며</a:t>
            </a:r>
            <a:r>
              <a:rPr lang="en-US" altLang="ko-KR" sz="1600" dirty="0"/>
              <a:t>, LED </a:t>
            </a:r>
            <a:r>
              <a:rPr lang="ko-KR" altLang="en-US" sz="1600" dirty="0"/>
              <a:t>밝기의 변화를 느낄 수 있음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1.1 </a:t>
            </a:r>
            <a:r>
              <a:rPr lang="ko-KR" altLang="en-US" sz="1600" dirty="0"/>
              <a:t>초 주기로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밝기의 변화를 느낄 수 있음</a:t>
            </a:r>
          </a:p>
        </p:txBody>
      </p:sp>
    </p:spTree>
    <p:extLst>
      <p:ext uri="{BB962C8B-B14F-4D97-AF65-F5344CB8AC3E}">
        <p14:creationId xmlns:p14="http://schemas.microsoft.com/office/powerpoint/2010/main" val="417165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0114" y="896512"/>
            <a:ext cx="6096000" cy="5693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		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=0;t_high&lt;=10;t_high++) {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=0;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(10-t_high);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++;</a:t>
            </a:r>
          </a:p>
          <a:p>
            <a:r>
              <a:rPr lang="ko-KR" altLang="en-US" sz="1400" dirty="0"/>
              <a:t>				if(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==10) </a:t>
            </a:r>
            <a:r>
              <a:rPr lang="ko-KR" altLang="en-US" sz="1400" dirty="0" err="1"/>
              <a:t>break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			}</a:t>
            </a:r>
          </a:p>
          <a:p>
            <a:r>
              <a:rPr lang="ko-KR" altLang="en-US" sz="1400" dirty="0"/>
              <a:t>		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819190" y="896512"/>
            <a:ext cx="6096000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sz="1400" dirty="0"/>
              <a:t>		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=10;t_high&gt;=0;t_high--) {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=0;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(10-t_high);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++;</a:t>
            </a:r>
          </a:p>
          <a:p>
            <a:r>
              <a:rPr lang="ko-KR" altLang="en-US" sz="1400" dirty="0"/>
              <a:t>				if(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==10) </a:t>
            </a:r>
            <a:r>
              <a:rPr lang="ko-KR" altLang="en-US" sz="1400" dirty="0" err="1"/>
              <a:t>break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			}</a:t>
            </a:r>
          </a:p>
          <a:p>
            <a:r>
              <a:rPr lang="ko-KR" altLang="en-US" sz="1400" dirty="0"/>
              <a:t>		}</a:t>
            </a:r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9256" y="742347"/>
            <a:ext cx="18678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LEDOnOffCas4.c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51307" y="5656450"/>
            <a:ext cx="4842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첫 번째 </a:t>
            </a:r>
            <a:r>
              <a:rPr lang="en-US" altLang="ko-KR" sz="1600" dirty="0"/>
              <a:t>for </a:t>
            </a:r>
            <a:r>
              <a:rPr lang="ko-KR" altLang="en-US" sz="1600" dirty="0"/>
              <a:t>문에 의해서 </a:t>
            </a:r>
            <a:r>
              <a:rPr lang="en-US" altLang="ko-KR" sz="1600" dirty="0"/>
              <a:t>LED</a:t>
            </a:r>
            <a:r>
              <a:rPr lang="ko-KR" altLang="en-US" sz="1600" dirty="0"/>
              <a:t>가 </a:t>
            </a:r>
            <a:r>
              <a:rPr lang="en-US" altLang="ko-KR" sz="1600" dirty="0"/>
              <a:t>1.1</a:t>
            </a:r>
            <a:r>
              <a:rPr lang="ko-KR" altLang="en-US" sz="1600" dirty="0"/>
              <a:t>초간 밝아지며</a:t>
            </a:r>
            <a:r>
              <a:rPr lang="en-US" altLang="ko-KR" sz="1600" dirty="0"/>
              <a:t>, </a:t>
            </a:r>
            <a:r>
              <a:rPr lang="ko-KR" altLang="en-US" sz="1600" dirty="0"/>
              <a:t>두 번째 </a:t>
            </a:r>
            <a:r>
              <a:rPr lang="en-US" altLang="ko-KR" sz="1600" dirty="0"/>
              <a:t>for</a:t>
            </a:r>
            <a:r>
              <a:rPr lang="ko-KR" altLang="en-US" sz="1600" dirty="0"/>
              <a:t>문에 의해서 </a:t>
            </a:r>
            <a:r>
              <a:rPr lang="en-US" altLang="ko-KR" sz="1600" dirty="0"/>
              <a:t>LED</a:t>
            </a:r>
            <a:r>
              <a:rPr lang="ko-KR" altLang="en-US" sz="1600" dirty="0"/>
              <a:t>가 </a:t>
            </a:r>
            <a:r>
              <a:rPr lang="en-US" altLang="ko-KR" sz="1600" dirty="0"/>
              <a:t>1.1</a:t>
            </a:r>
            <a:r>
              <a:rPr lang="ko-KR" altLang="en-US" sz="1600" dirty="0"/>
              <a:t>초간 </a:t>
            </a:r>
            <a:r>
              <a:rPr lang="ko-KR" altLang="en-US" sz="1600" dirty="0" err="1"/>
              <a:t>어두워짐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33811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51045" y="1273858"/>
            <a:ext cx="4295192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led_pin</a:t>
            </a:r>
            <a:r>
              <a:rPr lang="ko-KR" altLang="en-US" sz="1400" dirty="0"/>
              <a:t> = 4 # 0 for </a:t>
            </a:r>
            <a:r>
              <a:rPr lang="ko-KR" altLang="en-US" sz="1400" dirty="0" err="1"/>
              <a:t>WiringPi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GPIO.OUT)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GPIO.output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GPIO.output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pass</a:t>
            </a:r>
            <a:endParaRPr lang="ko-KR" altLang="en-US" sz="1400" dirty="0"/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52646" y="1127963"/>
            <a:ext cx="15027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LEDOnOff.py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55365" y="1998850"/>
            <a:ext cx="484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1</a:t>
            </a:r>
            <a:r>
              <a:rPr lang="ko-KR" altLang="en-US" sz="1600" dirty="0"/>
              <a:t>초 주기로 </a:t>
            </a:r>
            <a:r>
              <a:rPr lang="en-US" altLang="ko-KR" sz="1600" dirty="0"/>
              <a:t>LED </a:t>
            </a:r>
            <a:r>
              <a:rPr lang="ko-KR" altLang="en-US" sz="1600" dirty="0"/>
              <a:t>점멸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3773" y="541700"/>
            <a:ext cx="230819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python LEDOnOff.py</a:t>
            </a:r>
          </a:p>
        </p:txBody>
      </p:sp>
    </p:spTree>
    <p:extLst>
      <p:ext uri="{BB962C8B-B14F-4D97-AF65-F5344CB8AC3E}">
        <p14:creationId xmlns:p14="http://schemas.microsoft.com/office/powerpoint/2010/main" val="2334974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hlinkClick r:id="rId2"/>
          </p:cNvPr>
          <p:cNvSpPr/>
          <p:nvPr/>
        </p:nvSpPr>
        <p:spPr>
          <a:xfrm>
            <a:off x="93305" y="742347"/>
            <a:ext cx="343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PWM(</a:t>
            </a:r>
            <a:r>
              <a:rPr lang="ko-KR" altLang="en-US" dirty="0" err="1"/>
              <a:t>Pulse</a:t>
            </a:r>
            <a:r>
              <a:rPr lang="ko-KR" altLang="en-US" dirty="0"/>
              <a:t> </a:t>
            </a:r>
            <a:r>
              <a:rPr lang="ko-KR" altLang="en-US" dirty="0" err="1"/>
              <a:t>Width</a:t>
            </a:r>
            <a:r>
              <a:rPr lang="ko-KR" altLang="en-US" dirty="0"/>
              <a:t> Modulation)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639" y="1213946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pwmWrite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344" y="1658545"/>
            <a:ext cx="7650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상하비를</a:t>
            </a:r>
            <a:r>
              <a:rPr lang="ko-KR" altLang="en-US" sz="1400" dirty="0"/>
              <a:t> </a:t>
            </a:r>
            <a:r>
              <a:rPr lang="en-US" altLang="ko-KR" sz="1400" dirty="0"/>
              <a:t>0~1024 </a:t>
            </a:r>
            <a:r>
              <a:rPr lang="ko-KR" altLang="en-US" sz="1400" dirty="0"/>
              <a:t>단계로 조절할 수 있음</a:t>
            </a:r>
            <a:endParaRPr lang="en-US" altLang="ko-KR" sz="1400" dirty="0"/>
          </a:p>
          <a:p>
            <a:r>
              <a:rPr lang="ko-KR" altLang="en-US" sz="1400" dirty="0"/>
              <a:t>칩 내부에 있는 </a:t>
            </a:r>
            <a:r>
              <a:rPr lang="en-US" altLang="ko-KR" sz="1400" dirty="0"/>
              <a:t>PWM </a:t>
            </a:r>
            <a:r>
              <a:rPr lang="ko-KR" altLang="en-US" sz="1400" dirty="0"/>
              <a:t>모듈에 명령을 주어 </a:t>
            </a:r>
            <a:r>
              <a:rPr lang="en-US" altLang="ko-KR" sz="1400" dirty="0"/>
              <a:t>1, 24, 26, 23</a:t>
            </a:r>
            <a:r>
              <a:rPr lang="ko-KR" altLang="en-US" sz="1400" dirty="0"/>
              <a:t>핀을 통해 사각 파형을 내보낼 수 있음</a:t>
            </a:r>
            <a:endParaRPr lang="en-US" altLang="ko-KR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6714146" y="2403228"/>
            <a:ext cx="4911796" cy="4081548"/>
            <a:chOff x="4810702" y="2776452"/>
            <a:chExt cx="4368190" cy="3549533"/>
          </a:xfrm>
        </p:grpSpPr>
        <p:pic>
          <p:nvPicPr>
            <p:cNvPr id="1026" name="Picture 2" descr="Raspberry Pi B+ Pinout Lea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702" y="2776452"/>
              <a:ext cx="4368190" cy="3473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724996" y="6010102"/>
              <a:ext cx="1321724" cy="315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9295" y="2550540"/>
            <a:ext cx="59357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/>
              <a:t>라즈베리</a:t>
            </a:r>
            <a:r>
              <a:rPr lang="en-US" altLang="ko-KR" sz="1600" dirty="0"/>
              <a:t> </a:t>
            </a:r>
            <a:r>
              <a:rPr lang="ko-KR" altLang="en-US" sz="1600" dirty="0"/>
              <a:t>파이 내부에는 두 개의 </a:t>
            </a:r>
            <a:r>
              <a:rPr lang="en-US" altLang="ko-KR" sz="1600" dirty="0"/>
              <a:t>PWM </a:t>
            </a:r>
            <a:r>
              <a:rPr lang="ko-KR" altLang="en-US" sz="1600" dirty="0"/>
              <a:t>모듈이 있으며 각각 </a:t>
            </a:r>
            <a:r>
              <a:rPr lang="en-US" altLang="ko-KR" sz="1600" dirty="0"/>
              <a:t>PWM0, PWM1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algn="just"/>
            <a:r>
              <a:rPr lang="en-US" altLang="ko-KR" sz="1600" dirty="0"/>
              <a:t>PWM0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wiringPi</a:t>
            </a:r>
            <a:r>
              <a:rPr lang="en-US" altLang="ko-KR" sz="1600" dirty="0"/>
              <a:t> </a:t>
            </a:r>
            <a:r>
              <a:rPr lang="ko-KR" altLang="en-US" sz="1600" dirty="0"/>
              <a:t>핀 </a:t>
            </a:r>
            <a:r>
              <a:rPr lang="en-US" altLang="ko-KR" sz="1600" dirty="0"/>
              <a:t>1</a:t>
            </a:r>
            <a:r>
              <a:rPr lang="ko-KR" altLang="en-US" sz="1600" dirty="0"/>
              <a:t>과 </a:t>
            </a:r>
            <a:r>
              <a:rPr lang="en-US" altLang="ko-KR" sz="1600" dirty="0"/>
              <a:t>26</a:t>
            </a:r>
            <a:r>
              <a:rPr lang="ko-KR" altLang="en-US" sz="1600" dirty="0"/>
              <a:t>으로 같은 파형을 보낼 수 있으며</a:t>
            </a:r>
            <a:r>
              <a:rPr lang="en-US" altLang="ko-KR" sz="1600" dirty="0"/>
              <a:t>, PWM1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wiringPi</a:t>
            </a:r>
            <a:r>
              <a:rPr lang="en-US" altLang="ko-KR" sz="1600" dirty="0"/>
              <a:t> </a:t>
            </a:r>
            <a:r>
              <a:rPr lang="ko-KR" altLang="en-US" sz="1600" dirty="0"/>
              <a:t>핀 </a:t>
            </a:r>
            <a:r>
              <a:rPr lang="en-US" altLang="ko-KR" sz="1600" dirty="0"/>
              <a:t>24</a:t>
            </a:r>
            <a:r>
              <a:rPr lang="ko-KR" altLang="en-US" sz="1600" dirty="0"/>
              <a:t>와 </a:t>
            </a:r>
            <a:r>
              <a:rPr lang="en-US" altLang="ko-KR" sz="1600" dirty="0"/>
              <a:t>23</a:t>
            </a:r>
            <a:r>
              <a:rPr lang="ko-KR" altLang="en-US" sz="1600" dirty="0"/>
              <a:t>으로</a:t>
            </a:r>
            <a:r>
              <a:rPr lang="en-US" altLang="ko-KR" sz="1600" dirty="0"/>
              <a:t> </a:t>
            </a:r>
            <a:r>
              <a:rPr lang="ko-KR" altLang="en-US" sz="1600" dirty="0"/>
              <a:t>같은 파형을 내보낼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77046"/>
              </p:ext>
            </p:extLst>
          </p:nvPr>
        </p:nvGraphicFramePr>
        <p:xfrm>
          <a:off x="1166005" y="4065859"/>
          <a:ext cx="4722378" cy="2443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4126">
                  <a:extLst>
                    <a:ext uri="{9D8B030D-6E8A-4147-A177-3AD203B41FA5}">
                      <a16:colId xmlns:a16="http://schemas.microsoft.com/office/drawing/2014/main" val="2537438821"/>
                    </a:ext>
                  </a:extLst>
                </a:gridCol>
                <a:gridCol w="1574126">
                  <a:extLst>
                    <a:ext uri="{9D8B030D-6E8A-4147-A177-3AD203B41FA5}">
                      <a16:colId xmlns:a16="http://schemas.microsoft.com/office/drawing/2014/main" val="1334241906"/>
                    </a:ext>
                  </a:extLst>
                </a:gridCol>
                <a:gridCol w="1574126">
                  <a:extLst>
                    <a:ext uri="{9D8B030D-6E8A-4147-A177-3AD203B41FA5}">
                      <a16:colId xmlns:a16="http://schemas.microsoft.com/office/drawing/2014/main" val="1051438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BCM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PWM0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PWM1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8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GPIO 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Alt Fun 0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381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GPIO 13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Alt Fun 0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98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GPIO 18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Alt Fun 5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29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GPIO 19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Alt Fun 5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77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3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034" y="4674031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회로 구성하기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51167" y="5052694"/>
            <a:ext cx="2054712" cy="4665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</a:rPr>
              <a:t>LED_RED – GPIO 18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28055" y="1057873"/>
            <a:ext cx="3860000" cy="3228411"/>
            <a:chOff x="427261" y="2337914"/>
            <a:chExt cx="5404372" cy="4520086"/>
          </a:xfrm>
        </p:grpSpPr>
        <p:grpSp>
          <p:nvGrpSpPr>
            <p:cNvPr id="8" name="그룹 7"/>
            <p:cNvGrpSpPr/>
            <p:nvPr/>
          </p:nvGrpSpPr>
          <p:grpSpPr>
            <a:xfrm>
              <a:off x="427261" y="2337914"/>
              <a:ext cx="5404372" cy="4520086"/>
              <a:chOff x="4810702" y="2776452"/>
              <a:chExt cx="4368190" cy="3549533"/>
            </a:xfrm>
          </p:grpSpPr>
          <p:pic>
            <p:nvPicPr>
              <p:cNvPr id="9" name="Picture 2" descr="Raspberry Pi B+ Pinout Lea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702" y="2776452"/>
                <a:ext cx="4368190" cy="3473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6724996" y="6010102"/>
                <a:ext cx="1321724" cy="3158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타원 10"/>
            <p:cNvSpPr/>
            <p:nvPr/>
          </p:nvSpPr>
          <p:spPr>
            <a:xfrm>
              <a:off x="1634804" y="3470987"/>
              <a:ext cx="186617" cy="186617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246621" y="4216821"/>
            <a:ext cx="387531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(){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100);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23934" y="4032155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pwm_write1.c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617754" y="483404"/>
            <a:ext cx="4388498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delay(1);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delay(9);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63028" y="298738"/>
            <a:ext cx="16289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LEDOnOff19.c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83830" y="4101618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회로 구성하기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671410" y="4470950"/>
            <a:ext cx="1952344" cy="4665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</a:rPr>
              <a:t>LED_RED – GPIO 4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rot="10800000">
            <a:off x="7341192" y="4154235"/>
            <a:ext cx="1316621" cy="14089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88668" y="609425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약간 어두움</a:t>
            </a:r>
          </a:p>
        </p:txBody>
      </p:sp>
    </p:spTree>
    <p:extLst>
      <p:ext uri="{BB962C8B-B14F-4D97-AF65-F5344CB8AC3E}">
        <p14:creationId xmlns:p14="http://schemas.microsoft.com/office/powerpoint/2010/main" val="2667435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9992" y="1081735"/>
            <a:ext cx="387531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(){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</a:t>
            </a:r>
            <a:r>
              <a:rPr lang="en-US" altLang="ko-KR" sz="1400" dirty="0"/>
              <a:t>0</a:t>
            </a:r>
            <a:r>
              <a:rPr lang="ko-KR" altLang="en-US" sz="1400" dirty="0"/>
              <a:t>00);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7305" y="897069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pwm_write2.c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468" y="35131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밝음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96474" y="1081735"/>
            <a:ext cx="4724400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 = 0;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 &lt;= 1024;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++)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56178" y="897069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pwm_write3.c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25899" y="5200364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초간 </a:t>
            </a:r>
            <a:r>
              <a:rPr lang="en-US" altLang="ko-KR" dirty="0"/>
              <a:t>0 ~ 1024 </a:t>
            </a:r>
            <a:r>
              <a:rPr lang="ko-KR" altLang="en-US" dirty="0"/>
              <a:t>단계로 밝음 증가</a:t>
            </a:r>
          </a:p>
        </p:txBody>
      </p:sp>
    </p:spTree>
    <p:extLst>
      <p:ext uri="{BB962C8B-B14F-4D97-AF65-F5344CB8AC3E}">
        <p14:creationId xmlns:p14="http://schemas.microsoft.com/office/powerpoint/2010/main" val="248516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5680" y="1128948"/>
            <a:ext cx="4472473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=0;t_high&lt;=1024;t_high++)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=1024;t_high&gt;=0;t_high--)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65955" y="944282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pwm_write4.c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75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hlinkClick r:id="rId2"/>
          </p:cNvPr>
          <p:cNvSpPr txBox="1"/>
          <p:nvPr/>
        </p:nvSpPr>
        <p:spPr>
          <a:xfrm>
            <a:off x="93305" y="773711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LED(Light Emitting Diode)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57" y="1827180"/>
            <a:ext cx="5542384" cy="18368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452" y="1282444"/>
            <a:ext cx="4934639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9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60" y="2212977"/>
            <a:ext cx="4655169" cy="2335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620347" y="1594533"/>
            <a:ext cx="5636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1번 핀에 대한 주파수 조절은 </a:t>
            </a:r>
            <a:r>
              <a:rPr lang="ko-KR" altLang="en-US" sz="1600" dirty="0" err="1"/>
              <a:t>pwmSetRange함수로</a:t>
            </a:r>
            <a:r>
              <a:rPr lang="ko-KR" altLang="en-US" sz="1600" dirty="0"/>
              <a:t> 가능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20347" y="4828795"/>
            <a:ext cx="8270033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라즈베리파이 PWM 모듈 내부에는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레지스터가 있으며,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레지스터는 PWM 모듈로 들어오는 19.2MHz </a:t>
            </a:r>
            <a:r>
              <a:rPr lang="ko-KR" altLang="en-US" sz="1600" dirty="0" err="1"/>
              <a:t>클록에</a:t>
            </a:r>
            <a:r>
              <a:rPr lang="ko-KR" altLang="en-US" sz="1600" dirty="0"/>
              <a:t> 맞춰 숫자를 증가시킴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1초간 19200000 증가시킬 수 있음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176" y="854393"/>
            <a:ext cx="22252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err="1"/>
              <a:t>pwmSetRange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23200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1" y="921659"/>
            <a:ext cx="6386732" cy="223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755778" y="3436213"/>
            <a:ext cx="1101945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PWM 모듈 내부에는 </a:t>
            </a:r>
            <a:r>
              <a:rPr lang="ko-KR" altLang="en-US" sz="1600" dirty="0" err="1"/>
              <a:t>Range</a:t>
            </a:r>
            <a:r>
              <a:rPr lang="ko-KR" altLang="en-US" sz="1600" dirty="0"/>
              <a:t> 레지스터가 있어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값의 증가 범위를 제한할 수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Range</a:t>
            </a:r>
            <a:r>
              <a:rPr lang="ko-KR" altLang="en-US" sz="1600" dirty="0"/>
              <a:t> 레지스터 값을 19200000으로 설정하면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레지스터의 값은 0 ~ 19200000 사이에서만 증가할 수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1초에 1번 19200000 값에 도달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레지스터의 값을 9600000(=19200000/2)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설정하면 1초에 2번 9600000 값에 도달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Range</a:t>
            </a:r>
            <a:r>
              <a:rPr lang="ko-KR" altLang="en-US" sz="1600" dirty="0"/>
              <a:t> 레지스터는 주기와 주파수를 결정하는 역할을 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pwmSetRange</a:t>
            </a:r>
            <a:r>
              <a:rPr lang="ko-KR" altLang="en-US" sz="1600" dirty="0"/>
              <a:t> 함수는 </a:t>
            </a:r>
            <a:r>
              <a:rPr lang="ko-KR" altLang="en-US" sz="1600" dirty="0" err="1"/>
              <a:t>Range</a:t>
            </a:r>
            <a:r>
              <a:rPr lang="ko-KR" altLang="en-US" sz="1600" dirty="0"/>
              <a:t> 레지스터 값을 설정하는 역할을 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19.2MHz </a:t>
            </a:r>
            <a:r>
              <a:rPr lang="ko-KR" altLang="en-US" sz="1600" dirty="0"/>
              <a:t>로 들어오는 </a:t>
            </a:r>
            <a:r>
              <a:rPr lang="ko-KR" altLang="en-US" sz="1600" dirty="0" err="1"/>
              <a:t>클록은</a:t>
            </a:r>
            <a:r>
              <a:rPr lang="ko-KR" altLang="en-US" sz="1600" dirty="0"/>
              <a:t> </a:t>
            </a:r>
            <a:r>
              <a:rPr lang="en-US" altLang="ko-KR" sz="1600" dirty="0"/>
              <a:t>Clock Divisor </a:t>
            </a:r>
            <a:r>
              <a:rPr lang="ko-KR" altLang="en-US" sz="1600" dirty="0"/>
              <a:t>레지스터 값을 설정하여 </a:t>
            </a:r>
            <a:r>
              <a:rPr lang="ko-KR" altLang="en-US" sz="1600" dirty="0" err="1"/>
              <a:t>클록의</a:t>
            </a:r>
            <a:r>
              <a:rPr lang="ko-KR" altLang="en-US" sz="1600" dirty="0"/>
              <a:t> 속도를 줄일 수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예를 들어 </a:t>
            </a:r>
            <a:r>
              <a:rPr lang="en-US" altLang="ko-KR" sz="1600" dirty="0"/>
              <a:t>Clock Divisor </a:t>
            </a:r>
            <a:r>
              <a:rPr lang="ko-KR" altLang="en-US" sz="1600" dirty="0"/>
              <a:t>레지스터의 값을 </a:t>
            </a:r>
            <a:r>
              <a:rPr lang="en-US" altLang="ko-KR" sz="1600" dirty="0"/>
              <a:t>19</a:t>
            </a:r>
            <a:r>
              <a:rPr lang="ko-KR" altLang="en-US" sz="1600" dirty="0"/>
              <a:t>로 설정하면</a:t>
            </a:r>
            <a:r>
              <a:rPr lang="en-US" altLang="ko-KR" sz="1600" dirty="0"/>
              <a:t>, Counter </a:t>
            </a:r>
            <a:r>
              <a:rPr lang="ko-KR" altLang="en-US" sz="1600" dirty="0"/>
              <a:t>레지스터로는 약 </a:t>
            </a:r>
            <a:r>
              <a:rPr lang="en-US" altLang="ko-KR" sz="1600" dirty="0"/>
              <a:t>1MHz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클록이</a:t>
            </a:r>
            <a:r>
              <a:rPr lang="ko-KR" altLang="en-US" sz="1600" dirty="0"/>
              <a:t> 입력됨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정확히는 </a:t>
            </a:r>
            <a:r>
              <a:rPr lang="en-US" altLang="ko-KR" sz="1600" dirty="0"/>
              <a:t>1010526Hz</a:t>
            </a:r>
            <a:r>
              <a:rPr lang="ko-KR" altLang="en-US" sz="1600" dirty="0"/>
              <a:t>가 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1</a:t>
            </a:r>
            <a:r>
              <a:rPr lang="ko-KR" altLang="en-US" sz="1600" dirty="0"/>
              <a:t>초에 약 </a:t>
            </a:r>
            <a:r>
              <a:rPr lang="en-US" altLang="ko-KR" sz="1600" dirty="0"/>
              <a:t>1000000</a:t>
            </a:r>
            <a:r>
              <a:rPr lang="ko-KR" altLang="en-US" sz="1600" dirty="0"/>
              <a:t>을 증가시킬 수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Range </a:t>
            </a:r>
            <a:r>
              <a:rPr lang="ko-KR" altLang="en-US" sz="1600" dirty="0"/>
              <a:t>레지스터의 값을 </a:t>
            </a:r>
            <a:r>
              <a:rPr lang="en-US" altLang="ko-KR" sz="1600" dirty="0"/>
              <a:t>1000000</a:t>
            </a:r>
            <a:r>
              <a:rPr lang="ko-KR" altLang="en-US" sz="1600" dirty="0"/>
              <a:t>으로 설정하면 </a:t>
            </a:r>
            <a:r>
              <a:rPr lang="en-US" altLang="ko-KR" sz="1600" dirty="0"/>
              <a:t>Counter </a:t>
            </a:r>
            <a:r>
              <a:rPr lang="ko-KR" altLang="en-US" sz="1600" dirty="0"/>
              <a:t>레지스터의 값은 </a:t>
            </a:r>
            <a:r>
              <a:rPr lang="en-US" altLang="ko-KR" sz="1600" dirty="0"/>
              <a:t>0 ~ 1000000 </a:t>
            </a:r>
            <a:r>
              <a:rPr lang="ko-KR" altLang="en-US" sz="1600" dirty="0"/>
              <a:t>사이에서만 증가함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1</a:t>
            </a:r>
            <a:r>
              <a:rPr lang="ko-KR" altLang="en-US" sz="1600" dirty="0"/>
              <a:t>초에 한 번 </a:t>
            </a:r>
            <a:r>
              <a:rPr lang="en-US" altLang="ko-KR" sz="1600" dirty="0"/>
              <a:t>1000000 </a:t>
            </a:r>
            <a:r>
              <a:rPr lang="ko-KR" altLang="en-US" sz="1600" dirty="0"/>
              <a:t>값에 도달</a:t>
            </a:r>
          </a:p>
        </p:txBody>
      </p:sp>
    </p:spTree>
    <p:extLst>
      <p:ext uri="{BB962C8B-B14F-4D97-AF65-F5344CB8AC3E}">
        <p14:creationId xmlns:p14="http://schemas.microsoft.com/office/powerpoint/2010/main" val="3087305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5680" y="3681748"/>
            <a:ext cx="95011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PWM 모듈 내부에는 </a:t>
            </a:r>
            <a:r>
              <a:rPr lang="ko-KR" altLang="en-US" sz="1600" dirty="0" err="1"/>
              <a:t>Compare</a:t>
            </a:r>
            <a:r>
              <a:rPr lang="ko-KR" altLang="en-US" sz="1600" dirty="0"/>
              <a:t> 레지스터가 있어서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 값과 비교됨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PWM 모듈은 </a:t>
            </a:r>
            <a:r>
              <a:rPr lang="ko-KR" altLang="en-US" sz="1600" dirty="0" err="1"/>
              <a:t>Compare</a:t>
            </a:r>
            <a:r>
              <a:rPr lang="ko-KR" altLang="en-US" sz="1600" dirty="0"/>
              <a:t> 레지스터와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레지스터를 비교하며 PWM 파형을 만들어 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Counter</a:t>
            </a:r>
            <a:r>
              <a:rPr lang="ko-KR" altLang="en-US" sz="1600" dirty="0"/>
              <a:t> 레지스터의 값이 </a:t>
            </a:r>
            <a:r>
              <a:rPr lang="ko-KR" altLang="en-US" sz="1600" dirty="0" err="1"/>
              <a:t>Compare</a:t>
            </a:r>
            <a:r>
              <a:rPr lang="ko-KR" altLang="en-US" sz="1600" dirty="0"/>
              <a:t> 레지스터의 값보다 작거나 같으면 HIGH 값을, 그렇지 않으면 LOW 값을 연결된 핀으로 내보냄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Compare</a:t>
            </a:r>
            <a:r>
              <a:rPr lang="ko-KR" altLang="en-US" sz="1600" dirty="0"/>
              <a:t> 레지스터의 값을 600000으로 설정하면,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레지스터의 값이 0 ~ 600000까지는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HIGH 값을 600001 ~ 1000000 까지는 LOW 값을 연결된 핀으로 내보냄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Compare</a:t>
            </a:r>
            <a:r>
              <a:rPr lang="ko-KR" altLang="en-US" sz="1600" dirty="0"/>
              <a:t> 레지스터의 값이 작아지면 HIGH 구간도 작아짐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Compare</a:t>
            </a:r>
            <a:r>
              <a:rPr lang="ko-KR" altLang="en-US" sz="1600" dirty="0"/>
              <a:t> 레지스터는 </a:t>
            </a:r>
            <a:r>
              <a:rPr lang="ko-KR" altLang="en-US" sz="1600" dirty="0" err="1"/>
              <a:t>HIGH의</a:t>
            </a:r>
            <a:r>
              <a:rPr lang="ko-KR" altLang="en-US" sz="1600" dirty="0"/>
              <a:t> 구간을 결정하는 데 사용할 수 있음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Range </a:t>
            </a:r>
            <a:r>
              <a:rPr lang="ko-KR" altLang="en-US" sz="1600" dirty="0"/>
              <a:t>레지스터는 </a:t>
            </a:r>
            <a:r>
              <a:rPr lang="en-US" altLang="ko-KR" sz="1600" dirty="0"/>
              <a:t>PWM </a:t>
            </a:r>
            <a:r>
              <a:rPr lang="ko-KR" altLang="en-US" sz="1600" dirty="0"/>
              <a:t>파형의 주파수를 </a:t>
            </a:r>
            <a:r>
              <a:rPr lang="en-US" altLang="ko-KR" sz="1600" dirty="0"/>
              <a:t>Compare </a:t>
            </a:r>
            <a:r>
              <a:rPr lang="ko-KR" altLang="en-US" sz="1600" dirty="0"/>
              <a:t>레지스터는 </a:t>
            </a:r>
            <a:r>
              <a:rPr lang="en-US" altLang="ko-KR" sz="1600" dirty="0"/>
              <a:t>PWM </a:t>
            </a:r>
            <a:r>
              <a:rPr lang="ko-KR" altLang="en-US" sz="1600" dirty="0"/>
              <a:t>파형의 </a:t>
            </a:r>
            <a:r>
              <a:rPr lang="en-US" altLang="ko-KR" sz="1600" dirty="0"/>
              <a:t>HIGH </a:t>
            </a:r>
            <a:r>
              <a:rPr lang="ko-KR" altLang="en-US" sz="1600" dirty="0"/>
              <a:t>구간을 결정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69" y="1048970"/>
            <a:ext cx="7483152" cy="2223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2036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194" y="1025435"/>
            <a:ext cx="6078100" cy="2456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961053" y="3885844"/>
            <a:ext cx="10646227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기본 상태에서 </a:t>
            </a:r>
            <a:r>
              <a:rPr lang="ko-KR" altLang="en-US" sz="1600" dirty="0" err="1"/>
              <a:t>Clock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Divisor</a:t>
            </a:r>
            <a:r>
              <a:rPr lang="ko-KR" altLang="en-US" sz="1600" dirty="0"/>
              <a:t> 값은 32이며 600000Hz(=19200000/32)의 속도로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레지스터의 값이 증감함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기본 상태에서 </a:t>
            </a:r>
            <a:r>
              <a:rPr lang="ko-KR" altLang="en-US" sz="1600" dirty="0" err="1"/>
              <a:t>Range</a:t>
            </a:r>
            <a:r>
              <a:rPr lang="ko-KR" altLang="en-US" sz="1600" dirty="0"/>
              <a:t> 레지스터 값은 1024로 설정되어 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그래서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 값은 0 ~ 1024사이에서 증가함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기본 상태에서 </a:t>
            </a:r>
            <a:r>
              <a:rPr lang="ko-KR" altLang="en-US" sz="1600" dirty="0" err="1"/>
              <a:t>pwnWrite</a:t>
            </a:r>
            <a:r>
              <a:rPr lang="ko-KR" altLang="en-US" sz="1600" dirty="0"/>
              <a:t> 함수를 통해서 조절하는 값은 </a:t>
            </a:r>
            <a:r>
              <a:rPr lang="ko-KR" altLang="en-US" sz="1600" dirty="0" err="1"/>
              <a:t>Compare</a:t>
            </a:r>
            <a:r>
              <a:rPr lang="ko-KR" altLang="en-US" sz="1600" dirty="0"/>
              <a:t> 레지스터 값임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그래서 0 ~ 1024 사이의 값을 </a:t>
            </a:r>
            <a:r>
              <a:rPr lang="ko-KR" altLang="en-US" sz="1600" dirty="0" err="1"/>
              <a:t>쓸수</a:t>
            </a:r>
            <a:r>
              <a:rPr lang="ko-KR" altLang="en-US" sz="1600" dirty="0"/>
              <a:t> 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Range</a:t>
            </a:r>
            <a:r>
              <a:rPr lang="ko-KR" altLang="en-US" sz="1600" dirty="0"/>
              <a:t> 레지스터 값은 1024로 설정되어 있으므로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레지스터는 1초당 585번 1024 값에 도달하며, 주기는 1709.4마이크로 초가 됨</a:t>
            </a:r>
          </a:p>
        </p:txBody>
      </p:sp>
    </p:spTree>
    <p:extLst>
      <p:ext uri="{BB962C8B-B14F-4D97-AF65-F5344CB8AC3E}">
        <p14:creationId xmlns:p14="http://schemas.microsoft.com/office/powerpoint/2010/main" val="873735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522" y="895739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점멸 반복하기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14265" y="1520730"/>
            <a:ext cx="3474098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1000000/2);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1345" y="1336064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pwm_write5.c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7942" y="1520730"/>
            <a:ext cx="711925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pwmSetClock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Clock Divisor </a:t>
            </a:r>
            <a:r>
              <a:rPr lang="ko-KR" altLang="en-US" sz="1400" dirty="0"/>
              <a:t>레지스터 값을 </a:t>
            </a:r>
            <a:r>
              <a:rPr lang="en-US" altLang="ko-KR" sz="1400" dirty="0"/>
              <a:t>19</a:t>
            </a:r>
            <a:r>
              <a:rPr lang="ko-KR" altLang="en-US" sz="1400" dirty="0"/>
              <a:t>로 설정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pwmSetMode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PWM</a:t>
            </a:r>
            <a:r>
              <a:rPr lang="ko-KR" altLang="en-US" sz="1400" dirty="0"/>
              <a:t>모듈의 주파수와 </a:t>
            </a:r>
            <a:r>
              <a:rPr lang="en-US" altLang="ko-KR" sz="1400" dirty="0"/>
              <a:t>HIGH </a:t>
            </a:r>
            <a:r>
              <a:rPr lang="ko-KR" altLang="en-US" sz="1400" dirty="0"/>
              <a:t>구간을 변경할 수 있는 상태로 설정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PWM_MODE_MS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mark:space</a:t>
            </a:r>
            <a:r>
              <a:rPr lang="en-US" altLang="ko-KR" sz="1400" dirty="0"/>
              <a:t> </a:t>
            </a:r>
            <a:r>
              <a:rPr lang="ko-KR" altLang="en-US" sz="1400" dirty="0"/>
              <a:t>동작 상태를 의미하며 </a:t>
            </a:r>
            <a:r>
              <a:rPr lang="en-US" altLang="ko-KR" sz="1400" dirty="0"/>
              <a:t>space</a:t>
            </a:r>
            <a:r>
              <a:rPr lang="ko-KR" altLang="en-US" sz="1400" dirty="0"/>
              <a:t>와 </a:t>
            </a:r>
            <a:r>
              <a:rPr lang="en-US" altLang="ko-KR" sz="1400" dirty="0"/>
              <a:t>mark</a:t>
            </a:r>
            <a:r>
              <a:rPr lang="ko-KR" altLang="en-US" sz="1400" dirty="0"/>
              <a:t>를 변경할 수 있는 상태를 의미함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상태는 </a:t>
            </a:r>
            <a:r>
              <a:rPr lang="en-US" altLang="ko-KR" sz="1400" dirty="0"/>
              <a:t>balanced </a:t>
            </a:r>
            <a:r>
              <a:rPr lang="ko-KR" altLang="en-US" sz="1400" dirty="0"/>
              <a:t>상태라고 하며 </a:t>
            </a:r>
            <a:r>
              <a:rPr lang="en-US" altLang="ko-KR" sz="1400" dirty="0"/>
              <a:t>PWM_MODE_BAL</a:t>
            </a:r>
            <a:r>
              <a:rPr lang="ko-KR" altLang="en-US" sz="1400" dirty="0"/>
              <a:t>로 설정할 수 있음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상태에서는 </a:t>
            </a:r>
            <a:r>
              <a:rPr lang="en-US" altLang="ko-KR" sz="1400" dirty="0"/>
              <a:t>clock divisor </a:t>
            </a:r>
            <a:r>
              <a:rPr lang="ko-KR" altLang="en-US" sz="1400" dirty="0"/>
              <a:t>레지스터는 </a:t>
            </a:r>
            <a:r>
              <a:rPr lang="en-US" altLang="ko-KR" sz="1400" dirty="0"/>
              <a:t>32</a:t>
            </a:r>
            <a:r>
              <a:rPr lang="ko-KR" altLang="en-US" sz="1400" dirty="0"/>
              <a:t>로 </a:t>
            </a:r>
            <a:r>
              <a:rPr lang="en-US" altLang="ko-KR" sz="1400" dirty="0"/>
              <a:t>range </a:t>
            </a:r>
            <a:r>
              <a:rPr lang="ko-KR" altLang="en-US" sz="1400" dirty="0"/>
              <a:t>레지스터는 </a:t>
            </a:r>
            <a:r>
              <a:rPr lang="en-US" altLang="ko-KR" sz="1400" dirty="0"/>
              <a:t>1024</a:t>
            </a:r>
            <a:r>
              <a:rPr lang="ko-KR" altLang="en-US" sz="1400" dirty="0"/>
              <a:t>로 설정되어 있음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pwmSetRange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Range </a:t>
            </a:r>
            <a:r>
              <a:rPr lang="ko-KR" altLang="en-US" sz="1400" dirty="0"/>
              <a:t>레지스터 값을 </a:t>
            </a:r>
            <a:r>
              <a:rPr lang="en-US" altLang="ko-KR" sz="1400" dirty="0"/>
              <a:t>1000000</a:t>
            </a:r>
            <a:r>
              <a:rPr lang="ko-KR" altLang="en-US" sz="1400" dirty="0"/>
              <a:t>으로 설정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PWM </a:t>
            </a:r>
            <a:r>
              <a:rPr lang="ko-KR" altLang="en-US" sz="1400" dirty="0"/>
              <a:t>파형의 주기는 약 </a:t>
            </a:r>
            <a:r>
              <a:rPr lang="en-US" altLang="ko-KR" sz="1400" dirty="0"/>
              <a:t>1000000 </a:t>
            </a:r>
            <a:r>
              <a:rPr lang="ko-KR" altLang="en-US" sz="1400" dirty="0"/>
              <a:t>마이크로 초</a:t>
            </a:r>
            <a:r>
              <a:rPr lang="en-US" altLang="ko-KR" sz="1400" dirty="0"/>
              <a:t>(=1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pwmWrite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 err="1"/>
              <a:t>led_pin</a:t>
            </a:r>
            <a:r>
              <a:rPr lang="ko-KR" altLang="en-US" sz="1400" dirty="0"/>
              <a:t>으로 나가는 </a:t>
            </a:r>
            <a:r>
              <a:rPr lang="en-US" altLang="ko-KR" sz="1400" dirty="0"/>
              <a:t>PWM</a:t>
            </a:r>
            <a:r>
              <a:rPr lang="ko-KR" altLang="en-US" sz="1400" dirty="0"/>
              <a:t>의 </a:t>
            </a:r>
            <a:r>
              <a:rPr lang="en-US" altLang="ko-KR" sz="1400" dirty="0"/>
              <a:t>HIGH</a:t>
            </a:r>
            <a:r>
              <a:rPr lang="ko-KR" altLang="en-US" sz="1400" dirty="0"/>
              <a:t>의 개수를 </a:t>
            </a:r>
            <a:r>
              <a:rPr lang="en-US" altLang="ko-KR" sz="1400" dirty="0"/>
              <a:t>500000(=1000000/2)</a:t>
            </a:r>
            <a:r>
              <a:rPr lang="ko-KR" altLang="en-US" sz="1400" dirty="0"/>
              <a:t>로 설정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500000 </a:t>
            </a:r>
            <a:r>
              <a:rPr lang="ko-KR" altLang="en-US" sz="1400" dirty="0"/>
              <a:t>마이크로 초 동안 </a:t>
            </a:r>
            <a:r>
              <a:rPr lang="en-US" altLang="ko-KR" sz="1400" dirty="0"/>
              <a:t>HIGH</a:t>
            </a:r>
            <a:r>
              <a:rPr lang="ko-KR" altLang="en-US" sz="1400" dirty="0"/>
              <a:t>가 출력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1</a:t>
            </a:r>
            <a:r>
              <a:rPr lang="ko-KR" altLang="en-US" sz="1400" dirty="0"/>
              <a:t>초 주기로 </a:t>
            </a:r>
            <a:r>
              <a:rPr lang="en-US" altLang="ko-KR" sz="1400" dirty="0"/>
              <a:t>LED </a:t>
            </a:r>
            <a:r>
              <a:rPr lang="ko-KR" altLang="en-US" sz="1400" dirty="0"/>
              <a:t>점멸</a:t>
            </a:r>
            <a:r>
              <a:rPr lang="en-US" altLang="ko-KR" sz="1400" dirty="0"/>
              <a:t>, </a:t>
            </a:r>
            <a:r>
              <a:rPr lang="ko-KR" altLang="en-US" sz="1400" dirty="0"/>
              <a:t>즉 </a:t>
            </a:r>
            <a:r>
              <a:rPr lang="en-US" altLang="ko-KR" sz="1400" dirty="0"/>
              <a:t>1Hz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주파수로 </a:t>
            </a:r>
            <a:r>
              <a:rPr lang="en-US" altLang="ko-KR" sz="1400" dirty="0"/>
              <a:t>LED </a:t>
            </a:r>
            <a:r>
              <a:rPr lang="ko-KR" altLang="en-US" sz="1400" dirty="0"/>
              <a:t>점멸</a:t>
            </a:r>
          </a:p>
        </p:txBody>
      </p:sp>
    </p:spTree>
    <p:extLst>
      <p:ext uri="{BB962C8B-B14F-4D97-AF65-F5344CB8AC3E}">
        <p14:creationId xmlns:p14="http://schemas.microsoft.com/office/powerpoint/2010/main" val="1866512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522" y="895739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점멸 간격 줄여보기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67050" y="1446085"/>
            <a:ext cx="3464767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(1000000/10);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1000000/2/10);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2180" y="895739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점멸 간격 줄여보기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522" y="5290457"/>
            <a:ext cx="4073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10Hz</a:t>
            </a:r>
            <a:r>
              <a:rPr lang="ko-KR" altLang="en-US" sz="1600" dirty="0"/>
              <a:t>의 주파수로 점멸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333369" y="1446085"/>
            <a:ext cx="3594403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(1000000/10</a:t>
            </a:r>
            <a:r>
              <a:rPr lang="en-US" altLang="ko-KR" sz="1400" dirty="0"/>
              <a:t>0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1000000/2/10</a:t>
            </a:r>
            <a:r>
              <a:rPr lang="en-US" altLang="ko-KR" sz="1400" dirty="0"/>
              <a:t>0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2180" y="5290457"/>
            <a:ext cx="4301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100Hz</a:t>
            </a:r>
            <a:r>
              <a:rPr lang="ko-KR" altLang="en-US" sz="1600" dirty="0"/>
              <a:t>의 주파수로 점멸</a:t>
            </a:r>
            <a:endParaRPr lang="en-US" altLang="ko-KR" sz="1600" dirty="0"/>
          </a:p>
          <a:p>
            <a:r>
              <a:rPr lang="en-US" altLang="ko-KR" sz="1600" dirty="0"/>
              <a:t>LED</a:t>
            </a:r>
            <a:r>
              <a:rPr lang="ko-KR" altLang="en-US" sz="1600" dirty="0"/>
              <a:t>가 점멸하는 것을 느끼지 못함</a:t>
            </a:r>
            <a:endParaRPr lang="en-US" altLang="ko-KR" sz="1600" dirty="0"/>
          </a:p>
          <a:p>
            <a:r>
              <a:rPr lang="en-US" altLang="ko-KR" sz="1600" dirty="0"/>
              <a:t>LED</a:t>
            </a:r>
            <a:r>
              <a:rPr lang="ko-KR" altLang="en-US" sz="1600" dirty="0"/>
              <a:t>가 일정한 밝기로 켜져 있다고 느낌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7847" y="1261419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pwm_write6.c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32682" y="1261419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pwm_write7.c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06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664" y="895739"/>
            <a:ext cx="372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밝기를 </a:t>
            </a:r>
            <a:r>
              <a:rPr lang="en-US" altLang="ko-KR" dirty="0"/>
              <a:t>1000 </a:t>
            </a:r>
            <a:r>
              <a:rPr lang="ko-KR" altLang="en-US" dirty="0"/>
              <a:t>단계로 조절하기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0853" y="1446085"/>
            <a:ext cx="3883155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(1000000/10</a:t>
            </a:r>
            <a:r>
              <a:rPr lang="en-US" altLang="ko-KR" sz="1400" dirty="0"/>
              <a:t>00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1000000/2/10</a:t>
            </a:r>
            <a:r>
              <a:rPr lang="en-US" altLang="ko-KR" sz="1400" dirty="0"/>
              <a:t>00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664" y="5290457"/>
            <a:ext cx="452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1000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1000Hz</a:t>
            </a:r>
            <a:r>
              <a:rPr lang="ko-KR" altLang="en-US" sz="1600" dirty="0"/>
              <a:t>의 주파수로 점멸</a:t>
            </a:r>
            <a:endParaRPr lang="en-US" altLang="ko-KR" sz="1600" dirty="0"/>
          </a:p>
          <a:p>
            <a:r>
              <a:rPr lang="en-US" altLang="ko-KR" sz="1600" dirty="0"/>
              <a:t>LED</a:t>
            </a:r>
            <a:r>
              <a:rPr lang="ko-KR" altLang="en-US" sz="1600" dirty="0"/>
              <a:t>가 점멸이 훨씬 부드러워 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554045" y="76147"/>
            <a:ext cx="4456079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0);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=0;t_high&lt;=1000;t_high++)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4045" y="5459733"/>
            <a:ext cx="4192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초간 </a:t>
            </a:r>
            <a:r>
              <a:rPr lang="en-US" altLang="ko-KR" sz="1600" dirty="0"/>
              <a:t>0 ~ 1000 </a:t>
            </a:r>
            <a:r>
              <a:rPr lang="ko-KR" altLang="en-US" sz="1600" dirty="0"/>
              <a:t>단계로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증가</a:t>
            </a:r>
            <a:endParaRPr lang="en-US" altLang="ko-KR" sz="1600" dirty="0"/>
          </a:p>
          <a:p>
            <a:r>
              <a:rPr lang="en-US" altLang="ko-KR" sz="1600" dirty="0"/>
              <a:t>100μs </a:t>
            </a:r>
            <a:r>
              <a:rPr lang="ko-KR" altLang="en-US" sz="1600" dirty="0"/>
              <a:t>마다 하나의 사각 파형을 생성</a:t>
            </a:r>
            <a:endParaRPr lang="en-US" altLang="ko-KR" sz="1600" dirty="0"/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초에 생성되는 사각 파형의 개수는 </a:t>
            </a:r>
            <a:r>
              <a:rPr lang="en-US" altLang="ko-KR" sz="1600" dirty="0"/>
              <a:t>1000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r>
              <a:rPr lang="en-US" altLang="ko-KR" sz="1600" dirty="0" err="1"/>
              <a:t>pwmWrite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</a:t>
            </a:r>
            <a:r>
              <a:rPr lang="en-US" altLang="ko-KR" sz="1600" dirty="0"/>
              <a:t>HIGH</a:t>
            </a:r>
            <a:r>
              <a:rPr lang="ko-KR" altLang="en-US" sz="1600" dirty="0"/>
              <a:t>의 개수를 조절함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05393" y="1265071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pwm_write8.c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15034" y="306979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pwm_write9.c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23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73763" y="1204298"/>
            <a:ext cx="3548743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0);</a:t>
            </a:r>
          </a:p>
          <a:p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445967" y="2066072"/>
            <a:ext cx="4388497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=0;t_high&lt;=1000;t_high++)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=1000;t_high&gt;=0;t_high--)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8861" y="5002532"/>
            <a:ext cx="8691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약 </a:t>
            </a:r>
            <a:r>
              <a:rPr lang="en-US" altLang="ko-KR" sz="1600" dirty="0"/>
              <a:t>1</a:t>
            </a:r>
            <a:r>
              <a:rPr lang="ko-KR" altLang="en-US" sz="1600" dirty="0"/>
              <a:t>초간 </a:t>
            </a:r>
            <a:r>
              <a:rPr lang="en-US" altLang="ko-KR" sz="1600" dirty="0"/>
              <a:t>0 ~ 1000 </a:t>
            </a:r>
            <a:r>
              <a:rPr lang="ko-KR" altLang="en-US" sz="1600" dirty="0"/>
              <a:t>단계로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증가하고 약 </a:t>
            </a:r>
            <a:r>
              <a:rPr lang="en-US" altLang="ko-KR" sz="1600" dirty="0"/>
              <a:t>1</a:t>
            </a:r>
            <a:r>
              <a:rPr lang="ko-KR" altLang="en-US" sz="1600" dirty="0"/>
              <a:t>초간 </a:t>
            </a:r>
            <a:r>
              <a:rPr lang="en-US" altLang="ko-KR" sz="1600" dirty="0"/>
              <a:t>1000 ~ 0 </a:t>
            </a:r>
            <a:r>
              <a:rPr lang="ko-KR" altLang="en-US" sz="1600" dirty="0"/>
              <a:t>단계로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감소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4583" y="1019632"/>
            <a:ext cx="17168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pwm_write10.c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15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92425" y="920182"/>
            <a:ext cx="5909387" cy="5478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led_pin</a:t>
            </a:r>
            <a:r>
              <a:rPr lang="ko-KR" altLang="en-US" sz="1400" dirty="0"/>
              <a:t> = 18 # 1 for </a:t>
            </a:r>
            <a:r>
              <a:rPr lang="ko-KR" altLang="en-US" sz="1400" dirty="0" err="1"/>
              <a:t>WiringPi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GPIO.OUT)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100) # </a:t>
            </a:r>
            <a:r>
              <a:rPr lang="ko-KR" altLang="en-US" sz="1400" dirty="0" err="1"/>
              <a:t>channel</a:t>
            </a:r>
            <a:r>
              <a:rPr lang="ko-KR" altLang="en-US" sz="1400" dirty="0"/>
              <a:t>=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frequency</a:t>
            </a:r>
            <a:r>
              <a:rPr lang="ko-KR" altLang="en-US" sz="1400" dirty="0"/>
              <a:t>=100Hz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for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 in range(0, 101, 1):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pwm.ChangeDutyCycle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(0.01)</a:t>
            </a:r>
          </a:p>
          <a:p>
            <a:r>
              <a:rPr lang="ko-KR" altLang="en-US" sz="1400" dirty="0"/>
              <a:t>                for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 in range(100, -1, -1):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pwm.ChangeDutyCycle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(0.01)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pass</a:t>
            </a:r>
            <a:endParaRPr lang="ko-KR" altLang="en-US" sz="1400" dirty="0"/>
          </a:p>
          <a:p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2767" y="735516"/>
            <a:ext cx="15680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gpio_pwm.py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3284" y="5609491"/>
            <a:ext cx="50414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초간 </a:t>
            </a:r>
            <a:r>
              <a:rPr lang="en-US" altLang="ko-KR" sz="1600" dirty="0"/>
              <a:t>0 ~ 1000 </a:t>
            </a:r>
            <a:r>
              <a:rPr lang="ko-KR" altLang="en-US" sz="1600" dirty="0"/>
              <a:t>단계로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증가하고 </a:t>
            </a:r>
            <a:r>
              <a:rPr lang="en-US" altLang="ko-KR" sz="1600" dirty="0"/>
              <a:t>1</a:t>
            </a:r>
            <a:r>
              <a:rPr lang="ko-KR" altLang="en-US" sz="1600" dirty="0"/>
              <a:t>초간 </a:t>
            </a:r>
            <a:r>
              <a:rPr lang="en-US" altLang="ko-KR" sz="1600" dirty="0"/>
              <a:t>1000 ~ 0 </a:t>
            </a:r>
            <a:r>
              <a:rPr lang="ko-KR" altLang="en-US" sz="1600" dirty="0"/>
              <a:t>단계로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감소</a:t>
            </a:r>
          </a:p>
        </p:txBody>
      </p:sp>
    </p:spTree>
    <p:extLst>
      <p:ext uri="{BB962C8B-B14F-4D97-AF65-F5344CB8AC3E}">
        <p14:creationId xmlns:p14="http://schemas.microsoft.com/office/powerpoint/2010/main" val="996387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11077" y="854554"/>
            <a:ext cx="4817706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BUZZER 14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buzzer_val</a:t>
            </a:r>
            <a:r>
              <a:rPr lang="ko-KR" altLang="en-US" sz="1400" dirty="0"/>
              <a:t>,</a:t>
            </a:r>
            <a:r>
              <a:rPr lang="en-US" altLang="ko-KR" sz="1400" dirty="0"/>
              <a:t>I</a:t>
            </a:r>
            <a:r>
              <a:rPr lang="ko-KR" altLang="en-US" sz="1400" dirty="0"/>
              <a:t>;</a:t>
            </a:r>
            <a:endParaRPr lang="en-US" altLang="ko-KR" sz="1400" dirty="0"/>
          </a:p>
          <a:p>
            <a:r>
              <a:rPr lang="ko-KR" altLang="en-US" sz="1400" dirty="0"/>
              <a:t>	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		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(BUZZER,OUTPUT);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Start</a:t>
            </a:r>
            <a:r>
              <a:rPr lang="ko-KR" altLang="en-US" sz="1400" dirty="0"/>
              <a:t> !! \n");</a:t>
            </a:r>
            <a:endParaRPr lang="en-US" altLang="ko-KR" sz="1400" dirty="0"/>
          </a:p>
          <a:p>
            <a:r>
              <a:rPr lang="ko-KR" altLang="en-US" sz="1400" dirty="0"/>
              <a:t>	for(i=0;i&lt;20;i++){	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	</a:t>
            </a:r>
            <a:r>
              <a:rPr lang="ko-KR" altLang="en-US" sz="1400" dirty="0" err="1"/>
              <a:t>buzzer_val</a:t>
            </a:r>
            <a:r>
              <a:rPr lang="ko-KR" altLang="en-US" sz="1400" dirty="0"/>
              <a:t> = 1;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("BUZZER ON !!!\n");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BUZZER,buzzer_val</a:t>
            </a:r>
            <a:r>
              <a:rPr lang="ko-KR" altLang="en-US" sz="1400" dirty="0"/>
              <a:t>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buzzer_val</a:t>
            </a:r>
            <a:r>
              <a:rPr lang="ko-KR" altLang="en-US" sz="1400" dirty="0"/>
              <a:t> = 0;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("BUZZER OFF !!!\n");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BUZZER,buzzer_val</a:t>
            </a:r>
            <a:r>
              <a:rPr lang="ko-KR" altLang="en-US" sz="1400" dirty="0"/>
              <a:t>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	}	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75511"/>
          <a:stretch/>
        </p:blipFill>
        <p:spPr>
          <a:xfrm>
            <a:off x="190349" y="1070863"/>
            <a:ext cx="5684826" cy="111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50285" y="701531"/>
            <a:ext cx="1159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Buzzer1.c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0451" t="27693" r="21118" b="1037"/>
          <a:stretch/>
        </p:blipFill>
        <p:spPr>
          <a:xfrm>
            <a:off x="1119673" y="2285999"/>
            <a:ext cx="4256741" cy="41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1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03773" y="541700"/>
            <a:ext cx="298190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gcc</a:t>
            </a:r>
            <a:r>
              <a:rPr lang="en-US" altLang="ko-KR" sz="1400" dirty="0"/>
              <a:t> –o </a:t>
            </a:r>
            <a:r>
              <a:rPr lang="en-US" altLang="ko-KR" sz="1400" dirty="0" err="1"/>
              <a:t>LEDOn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LEDOn.c</a:t>
            </a:r>
            <a:r>
              <a:rPr lang="en-US" altLang="ko-KR" sz="1400" dirty="0"/>
              <a:t> –l </a:t>
            </a:r>
            <a:r>
              <a:rPr lang="en-US" altLang="ko-KR" sz="1400" dirty="0" err="1"/>
              <a:t>wiringPi</a:t>
            </a:r>
            <a:endParaRPr lang="en-US" altLang="ko-KR" sz="1400" dirty="0"/>
          </a:p>
          <a:p>
            <a:r>
              <a:rPr lang="en-US" altLang="ko-KR" sz="1200" dirty="0"/>
              <a:t>-l </a:t>
            </a:r>
            <a:r>
              <a:rPr lang="ko-KR" altLang="en-US" sz="1200" dirty="0"/>
              <a:t>같이 링크할 라이브러리 지정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37657" y="1441809"/>
            <a:ext cx="3987282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LED_RED 7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LED_GREEN 21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LED_BLUE 22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i;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(LED_RED,OUTPUT);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(LED_GREEN,OUTPUT);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(LED_BLUE,OUTPUT);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(LED_RED,0);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(LED_GREEN,0);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(LED_BLUE,0);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("3 </a:t>
            </a:r>
            <a:r>
              <a:rPr lang="ko-KR" altLang="en-US" sz="1400" dirty="0" err="1"/>
              <a:t>Color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Start</a:t>
            </a:r>
            <a:r>
              <a:rPr lang="ko-KR" altLang="en-US" sz="1400" dirty="0"/>
              <a:t> !! \n");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9070" y="1872696"/>
            <a:ext cx="4948335" cy="37548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 for(i=0;i&lt;20;i++){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Red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On</a:t>
            </a:r>
            <a:r>
              <a:rPr lang="ko-KR" altLang="en-US" sz="1400" dirty="0"/>
              <a:t> !! 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(LED_RED,1);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(500000);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Red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Off</a:t>
            </a:r>
            <a:r>
              <a:rPr lang="ko-KR" altLang="en-US" sz="1400" dirty="0"/>
              <a:t> !! \</a:t>
            </a:r>
            <a:r>
              <a:rPr lang="ko-KR" altLang="en-US" sz="1400" dirty="0" err="1"/>
              <a:t>nGreen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On</a:t>
            </a:r>
            <a:r>
              <a:rPr lang="ko-KR" altLang="en-US" sz="1400" dirty="0"/>
              <a:t> !!\n");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(LED_RED,0);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(LED_GREEN,1);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(500000);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Green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Off</a:t>
            </a:r>
            <a:r>
              <a:rPr lang="ko-KR" altLang="en-US" sz="1400" dirty="0"/>
              <a:t> !! \</a:t>
            </a:r>
            <a:r>
              <a:rPr lang="ko-KR" altLang="en-US" sz="1400" dirty="0" err="1"/>
              <a:t>nBlue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On</a:t>
            </a:r>
            <a:r>
              <a:rPr lang="ko-KR" altLang="en-US" sz="1400" dirty="0"/>
              <a:t> !!\n");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(LED_GREEN,0);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(LED_BLUE,1);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(500000);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Blue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Off</a:t>
            </a:r>
            <a:r>
              <a:rPr lang="ko-KR" altLang="en-US" sz="1400" dirty="0"/>
              <a:t> !! 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(LED_BLUE,0);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1253" y="1293967"/>
            <a:ext cx="11578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RGBLED.c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496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59159" y="1405947"/>
            <a:ext cx="3810000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(1000000/262);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1000000/262/2);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(3000);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0);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8694" y="1221281"/>
            <a:ext cx="1159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Buzzer2.c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7986" y="1879426"/>
            <a:ext cx="56597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pwmSetRange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호출하여 </a:t>
            </a:r>
            <a:r>
              <a:rPr lang="en-US" altLang="ko-KR" sz="1600" dirty="0"/>
              <a:t>Range </a:t>
            </a:r>
            <a:r>
              <a:rPr lang="ko-KR" altLang="en-US" sz="1600" dirty="0"/>
              <a:t>레지스터 값을 마이크로초로 설정</a:t>
            </a:r>
            <a:r>
              <a:rPr lang="en-US" altLang="ko-KR" sz="1600" dirty="0"/>
              <a:t>(1000000/262)</a:t>
            </a:r>
          </a:p>
          <a:p>
            <a:r>
              <a:rPr lang="en-US" altLang="ko-KR" sz="1600" dirty="0"/>
              <a:t>262Hz</a:t>
            </a:r>
            <a:r>
              <a:rPr lang="ko-KR" altLang="en-US" sz="1600" dirty="0"/>
              <a:t>의 주파수가 생성되어 도 음을 낼 수 있음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pwmWrite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호출하여 </a:t>
            </a:r>
            <a:r>
              <a:rPr lang="en-US" altLang="ko-KR" sz="1600" dirty="0" err="1"/>
              <a:t>buzzer_pin</a:t>
            </a:r>
            <a:r>
              <a:rPr lang="ko-KR" altLang="en-US" sz="1600" dirty="0"/>
              <a:t>으로 나가는 </a:t>
            </a:r>
            <a:r>
              <a:rPr lang="en-US" altLang="ko-KR" sz="1600" dirty="0"/>
              <a:t>PWM</a:t>
            </a:r>
            <a:r>
              <a:rPr lang="ko-KR" altLang="en-US" sz="1600" dirty="0"/>
              <a:t>의 </a:t>
            </a:r>
            <a:r>
              <a:rPr lang="en-US" altLang="ko-KR" sz="1600" dirty="0"/>
              <a:t>HIGH</a:t>
            </a:r>
            <a:r>
              <a:rPr lang="ko-KR" altLang="en-US" sz="1600" dirty="0"/>
              <a:t>의 개수를</a:t>
            </a:r>
            <a:r>
              <a:rPr lang="en-US" altLang="ko-KR" sz="1600" dirty="0"/>
              <a:t>(10000000/262/2) </a:t>
            </a:r>
            <a:r>
              <a:rPr lang="ko-KR" altLang="en-US" sz="1600" dirty="0"/>
              <a:t>값으로</a:t>
            </a:r>
            <a:r>
              <a:rPr lang="en-US" altLang="ko-KR" sz="1600" dirty="0"/>
              <a:t> 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r>
              <a:rPr lang="ko-KR" altLang="en-US" sz="1600" dirty="0"/>
              <a:t>사각 파형의 </a:t>
            </a:r>
            <a:r>
              <a:rPr lang="en-US" altLang="ko-KR" sz="1600" dirty="0"/>
              <a:t>50%</a:t>
            </a:r>
            <a:r>
              <a:rPr lang="ko-KR" altLang="en-US" sz="1600" dirty="0"/>
              <a:t>가 </a:t>
            </a:r>
            <a:r>
              <a:rPr lang="en-US" altLang="ko-KR" sz="1600" dirty="0"/>
              <a:t>HIGH </a:t>
            </a:r>
            <a:r>
              <a:rPr lang="ko-KR" altLang="en-US" sz="1600" dirty="0"/>
              <a:t>구간을 갖음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</a:t>
            </a:r>
            <a:r>
              <a:rPr lang="ko-KR" altLang="en-US" sz="1600" dirty="0"/>
              <a:t>초 기다림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pwmWrite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</a:t>
            </a:r>
            <a:r>
              <a:rPr lang="en-US" altLang="ko-KR" sz="1600" dirty="0"/>
              <a:t> </a:t>
            </a:r>
            <a:r>
              <a:rPr lang="ko-KR" altLang="en-US" sz="1600" dirty="0"/>
              <a:t>호출하여 </a:t>
            </a:r>
            <a:r>
              <a:rPr lang="en-US" altLang="ko-KR" sz="1600" dirty="0" err="1"/>
              <a:t>buzzer_pin</a:t>
            </a:r>
            <a:r>
              <a:rPr lang="ko-KR" altLang="en-US" sz="1600" dirty="0"/>
              <a:t>으로 나가는 </a:t>
            </a:r>
            <a:r>
              <a:rPr lang="en-US" altLang="ko-KR" sz="1600" dirty="0"/>
              <a:t>PWM</a:t>
            </a:r>
            <a:r>
              <a:rPr lang="ko-KR" altLang="en-US" sz="1600" dirty="0"/>
              <a:t>의 </a:t>
            </a:r>
            <a:r>
              <a:rPr lang="en-US" altLang="ko-KR" sz="1600" dirty="0"/>
              <a:t>HIGH </a:t>
            </a:r>
            <a:r>
              <a:rPr lang="ko-KR" altLang="en-US" sz="1600" dirty="0"/>
              <a:t>개수를 </a:t>
            </a:r>
            <a:r>
              <a:rPr lang="en-US" altLang="ko-KR" sz="1600" dirty="0"/>
              <a:t>0 </a:t>
            </a:r>
            <a:r>
              <a:rPr lang="ko-KR" altLang="en-US" sz="1600" dirty="0"/>
              <a:t>값으로 설정</a:t>
            </a:r>
            <a:endParaRPr lang="en-US" altLang="ko-KR" sz="1600" dirty="0"/>
          </a:p>
          <a:p>
            <a:r>
              <a:rPr lang="ko-KR" altLang="en-US" sz="1600" dirty="0"/>
              <a:t>소리 꺼짐</a:t>
            </a:r>
          </a:p>
        </p:txBody>
      </p:sp>
    </p:spTree>
    <p:extLst>
      <p:ext uri="{BB962C8B-B14F-4D97-AF65-F5344CB8AC3E}">
        <p14:creationId xmlns:p14="http://schemas.microsoft.com/office/powerpoint/2010/main" val="304076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FEF0DB-2B91-5BA1-07F2-B7825D3C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43" y="1132311"/>
            <a:ext cx="9051088" cy="491886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D668FAC-EA4C-C4A1-0D0D-F9D9F9FC9025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0E8A17-A8E1-AACB-1D48-53EB5B81C149}"/>
              </a:ext>
            </a:extLst>
          </p:cNvPr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08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63013" y="1030690"/>
            <a:ext cx="4444482" cy="5478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for(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=0;cnt&lt;=2;cnt++)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(1000000/262);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1000000/262/2);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(1000000/294);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1000000/294/2);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0);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59897" y="846024"/>
            <a:ext cx="1159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Buzzer3.c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19189" y="1720806"/>
            <a:ext cx="433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도 음과 레 음이 </a:t>
            </a:r>
            <a:r>
              <a:rPr lang="en-US" altLang="ko-KR" sz="1600" dirty="0"/>
              <a:t>2</a:t>
            </a:r>
            <a:r>
              <a:rPr lang="ko-KR" altLang="en-US" sz="1600" dirty="0"/>
              <a:t>초 주기로 </a:t>
            </a:r>
            <a:r>
              <a:rPr lang="en-US" altLang="ko-KR" sz="1600" dirty="0"/>
              <a:t>3</a:t>
            </a:r>
            <a:r>
              <a:rPr lang="ko-KR" altLang="en-US" sz="1600" dirty="0"/>
              <a:t>회 반복</a:t>
            </a:r>
          </a:p>
        </p:txBody>
      </p:sp>
    </p:spTree>
    <p:extLst>
      <p:ext uri="{BB962C8B-B14F-4D97-AF65-F5344CB8AC3E}">
        <p14:creationId xmlns:p14="http://schemas.microsoft.com/office/powerpoint/2010/main" val="367235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35225" y="874990"/>
            <a:ext cx="5125616" cy="569386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[] = {</a:t>
            </a:r>
          </a:p>
          <a:p>
            <a:r>
              <a:rPr lang="ko-KR" altLang="en-US" sz="1400" dirty="0"/>
              <a:t>                262, 294, 330, 349, 392, 440, 494, 523,</a:t>
            </a:r>
          </a:p>
          <a:p>
            <a:r>
              <a:rPr lang="ko-KR" altLang="en-US" sz="1400" dirty="0"/>
              <a:t>        };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for(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=0;note&lt;=7;note++)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]/2);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0);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9189" y="1720806"/>
            <a:ext cx="491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초 간격으로 도</a:t>
            </a:r>
            <a:r>
              <a:rPr lang="en-US" altLang="ko-KR" sz="1600" dirty="0"/>
              <a:t>, </a:t>
            </a:r>
            <a:r>
              <a:rPr lang="ko-KR" altLang="en-US" sz="1600" dirty="0"/>
              <a:t>레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en-US" altLang="ko-KR" sz="1600" dirty="0"/>
              <a:t>, </a:t>
            </a:r>
            <a:r>
              <a:rPr lang="ko-KR" altLang="en-US" sz="1600" dirty="0"/>
              <a:t>파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r>
              <a:rPr lang="en-US" altLang="ko-KR" sz="1600" dirty="0"/>
              <a:t>, </a:t>
            </a:r>
            <a:r>
              <a:rPr lang="ko-KR" altLang="en-US" sz="1600" dirty="0"/>
              <a:t>라</a:t>
            </a:r>
            <a:r>
              <a:rPr lang="en-US" altLang="ko-KR" sz="1600" dirty="0"/>
              <a:t>, </a:t>
            </a:r>
            <a:r>
              <a:rPr lang="ko-KR" altLang="en-US" sz="1600" dirty="0"/>
              <a:t>시</a:t>
            </a:r>
            <a:r>
              <a:rPr lang="en-US" altLang="ko-KR" sz="1600" dirty="0"/>
              <a:t>, </a:t>
            </a:r>
            <a:r>
              <a:rPr lang="ko-KR" altLang="en-US" sz="1600" dirty="0"/>
              <a:t>도 음이 연주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59897" y="742347"/>
            <a:ext cx="1159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Buzzer4.c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632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41918" y="958392"/>
            <a:ext cx="4519127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[] = {</a:t>
            </a:r>
          </a:p>
          <a:p>
            <a:r>
              <a:rPr lang="ko-KR" altLang="en-US" sz="1400" dirty="0"/>
              <a:t>                262, 294, 330, 349, 392, 440, 494, 523,</a:t>
            </a:r>
          </a:p>
          <a:p>
            <a:r>
              <a:rPr lang="ko-KR" altLang="en-US" sz="1400" dirty="0"/>
              <a:t>        };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061787" y="958392"/>
            <a:ext cx="5200261" cy="31085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for(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=0;note&lt;=7;note++)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]/2);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for(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=7;note&gt;=0;note--)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]/2);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0);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5425" y="4893214"/>
            <a:ext cx="743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초 간격으로 도</a:t>
            </a:r>
            <a:r>
              <a:rPr lang="en-US" altLang="ko-KR" sz="1600" dirty="0"/>
              <a:t>, </a:t>
            </a:r>
            <a:r>
              <a:rPr lang="ko-KR" altLang="en-US" sz="1600" dirty="0"/>
              <a:t>레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en-US" altLang="ko-KR" sz="1600" dirty="0"/>
              <a:t>, </a:t>
            </a:r>
            <a:r>
              <a:rPr lang="ko-KR" altLang="en-US" sz="1600" dirty="0"/>
              <a:t>파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r>
              <a:rPr lang="en-US" altLang="ko-KR" sz="1600" dirty="0"/>
              <a:t>, </a:t>
            </a:r>
            <a:r>
              <a:rPr lang="ko-KR" altLang="en-US" sz="1600" dirty="0"/>
              <a:t>라</a:t>
            </a:r>
            <a:r>
              <a:rPr lang="en-US" altLang="ko-KR" sz="1600" dirty="0"/>
              <a:t>, </a:t>
            </a:r>
            <a:r>
              <a:rPr lang="ko-KR" altLang="en-US" sz="1600" dirty="0"/>
              <a:t>시</a:t>
            </a:r>
            <a:r>
              <a:rPr lang="en-US" altLang="ko-KR" sz="1600" dirty="0"/>
              <a:t>, </a:t>
            </a:r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시</a:t>
            </a:r>
            <a:r>
              <a:rPr lang="en-US" altLang="ko-KR" sz="1600" dirty="0"/>
              <a:t>, </a:t>
            </a:r>
            <a:r>
              <a:rPr lang="ko-KR" altLang="en-US" sz="1600" dirty="0"/>
              <a:t>라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r>
              <a:rPr lang="en-US" altLang="ko-KR" sz="1600" dirty="0"/>
              <a:t>, </a:t>
            </a:r>
            <a:r>
              <a:rPr lang="ko-KR" altLang="en-US" sz="1600" dirty="0"/>
              <a:t>파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en-US" altLang="ko-KR" sz="1600" dirty="0"/>
              <a:t>, </a:t>
            </a:r>
            <a:r>
              <a:rPr lang="ko-KR" altLang="en-US" sz="1600" dirty="0"/>
              <a:t>레</a:t>
            </a:r>
            <a:r>
              <a:rPr lang="en-US" altLang="ko-KR" sz="1600" dirty="0"/>
              <a:t>, </a:t>
            </a:r>
            <a:r>
              <a:rPr lang="ko-KR" altLang="en-US" sz="1600" dirty="0"/>
              <a:t>도 음이 연주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6126" y="773726"/>
            <a:ext cx="1159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Buzzer5.c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399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7571" y="1042625"/>
            <a:ext cx="4145902" cy="31085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buzzer</a:t>
            </a:r>
            <a:r>
              <a:rPr lang="ko-KR" altLang="en-US" sz="1400" dirty="0"/>
              <a:t> = 18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GPIO.OUT)</a:t>
            </a:r>
          </a:p>
          <a:p>
            <a:r>
              <a:rPr lang="ko-KR" altLang="en-US" sz="1400" dirty="0" err="1"/>
              <a:t>GPIO.setwarnings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262)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(50.0) #</a:t>
            </a:r>
            <a:r>
              <a:rPr lang="ko-KR" altLang="en-US" sz="1400" dirty="0" err="1"/>
              <a:t>듀티비를</a:t>
            </a:r>
            <a:r>
              <a:rPr lang="ko-KR" altLang="en-US" sz="1400" dirty="0"/>
              <a:t> 50%로 높여 설정함</a:t>
            </a:r>
          </a:p>
          <a:p>
            <a:r>
              <a:rPr lang="ko-KR" altLang="en-US" sz="1400" dirty="0" err="1"/>
              <a:t>time.sleep</a:t>
            </a:r>
            <a:r>
              <a:rPr lang="ko-KR" altLang="en-US" sz="1400" dirty="0"/>
              <a:t>(1.5) #1.5초간 음이 울리도록 시간지연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8510" y="857959"/>
            <a:ext cx="1301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Buzzer6.py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931563" y="1042625"/>
            <a:ext cx="5330486" cy="50475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buzzer</a:t>
            </a:r>
            <a:r>
              <a:rPr lang="ko-KR" altLang="en-US" sz="1400" dirty="0"/>
              <a:t> = 18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GPIO.OUT)</a:t>
            </a:r>
          </a:p>
          <a:p>
            <a:r>
              <a:rPr lang="ko-KR" altLang="en-US" sz="1400" dirty="0" err="1"/>
              <a:t>GPIO.setwarnings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1.0) #초기 주파수 설정을 1Hz로 함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(50.0) #</a:t>
            </a:r>
            <a:r>
              <a:rPr lang="ko-KR" altLang="en-US" sz="1400" dirty="0" err="1"/>
              <a:t>듀티비를</a:t>
            </a:r>
            <a:r>
              <a:rPr lang="ko-KR" altLang="en-US" sz="1400" dirty="0"/>
              <a:t> 50%로 높여 설정함</a:t>
            </a:r>
          </a:p>
          <a:p>
            <a:endParaRPr lang="ko-KR" altLang="en-US" sz="1400" dirty="0"/>
          </a:p>
          <a:p>
            <a:r>
              <a:rPr lang="ko-KR" altLang="en-US" sz="1400" dirty="0"/>
              <a:t>for 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 in range(0, 3):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(262)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(294)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(330)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pwm.ChangeDutyCycle</a:t>
            </a:r>
            <a:r>
              <a:rPr lang="ko-KR" altLang="en-US" sz="1400" dirty="0"/>
              <a:t>(0.0)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50689" y="857959"/>
            <a:ext cx="1301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Buzzer7.py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1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9992" y="1039134"/>
            <a:ext cx="4127241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buzzer</a:t>
            </a:r>
            <a:r>
              <a:rPr lang="ko-KR" altLang="en-US" sz="1400" dirty="0"/>
              <a:t> = 18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GPIO.OUT)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1.0)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(50.0)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scale</a:t>
            </a:r>
            <a:r>
              <a:rPr lang="ko-KR" altLang="en-US" sz="1400" dirty="0"/>
              <a:t> = [262, 294, 330, 349, 392, 440, 494, 523]</a:t>
            </a:r>
          </a:p>
          <a:p>
            <a:endParaRPr lang="ko-KR" altLang="en-US" sz="1400" dirty="0"/>
          </a:p>
          <a:p>
            <a:r>
              <a:rPr lang="ko-KR" altLang="en-US" sz="1400" dirty="0"/>
              <a:t>for i in range(0, 8):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[i])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1897" y="854468"/>
            <a:ext cx="1301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Buzzer8.py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257731" y="1039134"/>
            <a:ext cx="4117910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buzzer</a:t>
            </a:r>
            <a:r>
              <a:rPr lang="ko-KR" altLang="en-US" sz="1400" dirty="0"/>
              <a:t> = 18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GPIO.OUT)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1.0)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(50.0)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scale</a:t>
            </a:r>
            <a:r>
              <a:rPr lang="ko-KR" altLang="en-US" sz="1400" dirty="0"/>
              <a:t> = [262, 294, 330, 349, 392, 440, 494, 523]</a:t>
            </a:r>
          </a:p>
          <a:p>
            <a:endParaRPr lang="ko-KR" altLang="en-US" sz="1400" dirty="0"/>
          </a:p>
          <a:p>
            <a:r>
              <a:rPr lang="ko-KR" altLang="en-US" sz="1400" dirty="0"/>
              <a:t>for i in range(0, 8):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[i])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endParaRPr lang="ko-KR" altLang="en-US" sz="1400" dirty="0"/>
          </a:p>
          <a:p>
            <a:r>
              <a:rPr lang="ko-KR" altLang="en-US" sz="1400" dirty="0"/>
              <a:t>for i in range(7, 1, -1):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[i])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24661" y="854468"/>
            <a:ext cx="1301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Buzzer9.py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854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808" y="836022"/>
            <a:ext cx="8326016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buzzer</a:t>
            </a:r>
            <a:r>
              <a:rPr lang="ko-KR" altLang="en-US" sz="1400" dirty="0"/>
              <a:t> = 18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GPIO.OUT)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1.0) #초기 주파수를 1Hz로 설정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(90.0) #</a:t>
            </a:r>
            <a:r>
              <a:rPr lang="ko-KR" altLang="en-US" sz="1400" dirty="0" err="1"/>
              <a:t>듀티비를</a:t>
            </a:r>
            <a:r>
              <a:rPr lang="ko-KR" altLang="en-US" sz="1400" dirty="0"/>
              <a:t> 90%로 높여 설정함(음 구분이 더 잘되고 조금 더 부드럽게 들림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==동요 : 반짝 </a:t>
            </a:r>
            <a:r>
              <a:rPr lang="ko-KR" altLang="en-US" sz="1400" dirty="0" err="1"/>
              <a:t>반짝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작은별</a:t>
            </a:r>
            <a:r>
              <a:rPr lang="ko-KR" altLang="en-US" sz="1400" dirty="0"/>
              <a:t> 계이름 ==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도도솔솔라라솔파라미미레리도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솔솔파파미미레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솔솔파파미미레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도도솔솔라라솔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파파미미레레도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/>
              <a:t># 4 옥타브: 도(1)/ 레(2)/ 미(3)/ 파(4)/ 솔(5)/ 라(6)/ 시(7)</a:t>
            </a:r>
          </a:p>
          <a:p>
            <a:r>
              <a:rPr lang="ko-KR" altLang="en-US" sz="1400" dirty="0" err="1"/>
              <a:t>scale</a:t>
            </a:r>
            <a:r>
              <a:rPr lang="ko-KR" altLang="en-US" sz="1400" dirty="0"/>
              <a:t> = [262, 294, 330, 349, 392, 440, 494]</a:t>
            </a:r>
          </a:p>
          <a:p>
            <a:r>
              <a:rPr lang="ko-KR" altLang="en-US" sz="1400" dirty="0" err="1"/>
              <a:t>twinkle</a:t>
            </a:r>
            <a:r>
              <a:rPr lang="ko-KR" altLang="en-US" sz="1400" dirty="0"/>
              <a:t> = [1, 1, 5, 5, 6, 6, 5, 4, 4, 3, 3, 2, 2, 1, \</a:t>
            </a:r>
          </a:p>
          <a:p>
            <a:r>
              <a:rPr lang="ko-KR" altLang="en-US" sz="1400" dirty="0"/>
              <a:t>           5, 5, 4, 4, 3, 3, 2, 5, 5, 4, 4, 3, 3, 2, \</a:t>
            </a:r>
          </a:p>
          <a:p>
            <a:r>
              <a:rPr lang="ko-KR" altLang="en-US" sz="1400" dirty="0"/>
              <a:t>           1, 1, 5, 5, 6, 6, 5, 4, 4, 3, 3, 2, 2, 1]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61045" y="3898399"/>
            <a:ext cx="60960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for i in range(0, 42):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[</a:t>
            </a:r>
            <a:r>
              <a:rPr lang="ko-KR" altLang="en-US" sz="1400" dirty="0" err="1"/>
              <a:t>twinkle</a:t>
            </a:r>
            <a:r>
              <a:rPr lang="ko-KR" altLang="en-US" sz="1400" dirty="0"/>
              <a:t>[i]])</a:t>
            </a:r>
          </a:p>
          <a:p>
            <a:r>
              <a:rPr lang="ko-KR" altLang="en-US" sz="1400" dirty="0"/>
              <a:t>                if i==6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i==13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i==20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i==27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i ==34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i==41: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finally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59285" y="651356"/>
            <a:ext cx="1428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Buzzer10.py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397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hlinkClick r:id="rId2"/>
          </p:cNvPr>
          <p:cNvSpPr/>
          <p:nvPr/>
        </p:nvSpPr>
        <p:spPr>
          <a:xfrm>
            <a:off x="1512924" y="1056078"/>
            <a:ext cx="8493967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RPi.GPIO에</a:t>
            </a:r>
            <a:r>
              <a:rPr lang="ko-KR" altLang="en-US" sz="1400" dirty="0"/>
              <a:t> 정의된 기능을 </a:t>
            </a:r>
            <a:r>
              <a:rPr lang="ko-KR" altLang="en-US" sz="1400" dirty="0" err="1"/>
              <a:t>GPIO라는</a:t>
            </a:r>
            <a:r>
              <a:rPr lang="ko-KR" altLang="en-US" sz="1400" dirty="0"/>
              <a:t> 명칭으로 사용</a:t>
            </a:r>
          </a:p>
          <a:p>
            <a:r>
              <a:rPr lang="ko-KR" altLang="en-US" sz="1400" dirty="0"/>
              <a:t>import time        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time 모듈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GPIO 이름은 BCM 명칭 사용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</a:t>
            </a:r>
            <a:r>
              <a:rPr lang="ko-KR" altLang="en-US" sz="1400" dirty="0"/>
              <a:t> = 18           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핀번호</a:t>
            </a:r>
            <a:r>
              <a:rPr lang="ko-KR" altLang="en-US" sz="1400" dirty="0"/>
              <a:t> 1 대신 </a:t>
            </a:r>
            <a:r>
              <a:rPr lang="ko-KR" altLang="en-US" sz="1400" dirty="0" err="1"/>
              <a:t>buzz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명칭사용을</a:t>
            </a:r>
            <a:r>
              <a:rPr lang="ko-KR" altLang="en-US" sz="1400" dirty="0"/>
              <a:t> 위해 치환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</a:t>
            </a:r>
            <a:r>
              <a:rPr lang="ko-KR" altLang="en-US" sz="1400" dirty="0"/>
              <a:t>, GPIO.OUT)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GPIO </a:t>
            </a:r>
            <a:r>
              <a:rPr lang="ko-KR" altLang="en-US" sz="1400" dirty="0" err="1"/>
              <a:t>buzz핀</a:t>
            </a:r>
            <a:r>
              <a:rPr lang="ko-KR" altLang="en-US" sz="1400" dirty="0"/>
              <a:t>(1)을 출력으로 설정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freq</a:t>
            </a:r>
            <a:r>
              <a:rPr lang="ko-KR" altLang="en-US" sz="1400" dirty="0"/>
              <a:t> = [523,587,659,698,784,880,988,1047]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 리스트 ( 음계 주파수 리스트 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def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makeTone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):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매개변수로freq를</a:t>
            </a:r>
            <a:r>
              <a:rPr lang="ko-KR" altLang="en-US" sz="1400" dirty="0"/>
              <a:t> 받는 </a:t>
            </a:r>
            <a:r>
              <a:rPr lang="ko-KR" altLang="en-US" sz="1400" dirty="0" err="1"/>
              <a:t>makeTone함수</a:t>
            </a:r>
            <a:r>
              <a:rPr lang="ko-KR" altLang="en-US" sz="1400" dirty="0"/>
              <a:t> 정의 시작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)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buzz핀으로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(</a:t>
            </a:r>
            <a:r>
              <a:rPr lang="ko-KR" altLang="en-US" sz="1400" dirty="0" err="1"/>
              <a:t>Hz</a:t>
            </a:r>
            <a:r>
              <a:rPr lang="ko-KR" altLang="en-US" sz="1400" dirty="0"/>
              <a:t>) </a:t>
            </a:r>
            <a:r>
              <a:rPr lang="ko-KR" altLang="en-US" sz="1400" dirty="0" err="1"/>
              <a:t>PWM파형을</a:t>
            </a:r>
            <a:r>
              <a:rPr lang="ko-KR" altLang="en-US" sz="1400" dirty="0"/>
              <a:t> 생성하는 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 정의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scale.start</a:t>
            </a:r>
            <a:r>
              <a:rPr lang="ko-KR" altLang="en-US" sz="1400" dirty="0"/>
              <a:t>(10)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   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 시작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   0.5초 대기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scale.stop</a:t>
            </a:r>
            <a:r>
              <a:rPr lang="ko-KR" altLang="en-US" sz="1400" dirty="0"/>
              <a:t>()   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   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 정지 ( </a:t>
            </a:r>
            <a:r>
              <a:rPr lang="ko-KR" altLang="en-US" sz="1400" dirty="0" err="1"/>
              <a:t>makeTone함수</a:t>
            </a:r>
            <a:r>
              <a:rPr lang="ko-KR" altLang="en-US" sz="1400" dirty="0"/>
              <a:t> 정의 끝 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for </a:t>
            </a:r>
            <a:r>
              <a:rPr lang="ko-KR" altLang="en-US" sz="1400" dirty="0" err="1"/>
              <a:t>x</a:t>
            </a:r>
            <a:r>
              <a:rPr lang="ko-KR" altLang="en-US" sz="1400" dirty="0"/>
              <a:t> in 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: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 리스트 만큼 반복 시작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makeTone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x</a:t>
            </a:r>
            <a:r>
              <a:rPr lang="ko-KR" altLang="en-US" sz="1400" dirty="0"/>
              <a:t>)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</a:t>
            </a:r>
            <a:r>
              <a:rPr lang="ko-KR" altLang="en-US" sz="1400" dirty="0" err="1"/>
              <a:t>makeTone</a:t>
            </a:r>
            <a:r>
              <a:rPr lang="ko-KR" altLang="en-US" sz="1400" dirty="0"/>
              <a:t> 함수에 </a:t>
            </a:r>
            <a:r>
              <a:rPr lang="ko-KR" altLang="en-US" sz="1400" dirty="0" err="1"/>
              <a:t>freq</a:t>
            </a:r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GPIO.cleanup</a:t>
            </a:r>
            <a:r>
              <a:rPr lang="ko-KR" altLang="en-US" sz="1400" dirty="0"/>
              <a:t>() 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GPIO </a:t>
            </a:r>
            <a:r>
              <a:rPr lang="ko-KR" altLang="en-US" sz="1400" dirty="0" err="1"/>
              <a:t>관련설정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Clear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Ctrl</a:t>
            </a:r>
            <a:r>
              <a:rPr lang="ko-KR" altLang="en-US" sz="1400" dirty="0"/>
              <a:t>-C 입력 시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GPIO.cleanup</a:t>
            </a:r>
            <a:r>
              <a:rPr lang="ko-KR" altLang="en-US" sz="1400" dirty="0"/>
              <a:t>()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GPIO </a:t>
            </a:r>
            <a:r>
              <a:rPr lang="ko-KR" altLang="en-US" sz="1400" dirty="0" err="1"/>
              <a:t>관련설정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Clear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724661" y="854468"/>
            <a:ext cx="1428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Buzzer11.py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793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93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40293" y="1550543"/>
            <a:ext cx="3231502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i;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 == -1)</a:t>
            </a:r>
            <a:endParaRPr lang="en-US" altLang="ko-KR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976189" y="2157033"/>
            <a:ext cx="3231502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i;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 == -1)</a:t>
            </a:r>
            <a:endParaRPr lang="en-US" altLang="ko-KR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2514" y="1365877"/>
            <a:ext cx="10502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LEDOn.c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99748" y="1964448"/>
            <a:ext cx="10490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LEDOff.c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40293" y="523342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 </a:t>
            </a:r>
            <a:r>
              <a:rPr lang="ko-KR" altLang="en-US" dirty="0"/>
              <a:t>켜기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76189" y="588904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끄기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3773" y="541700"/>
            <a:ext cx="298190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gcc</a:t>
            </a:r>
            <a:r>
              <a:rPr lang="en-US" altLang="ko-KR" sz="1400" dirty="0"/>
              <a:t> –o </a:t>
            </a:r>
            <a:r>
              <a:rPr lang="en-US" altLang="ko-KR" sz="1400" dirty="0" err="1"/>
              <a:t>LEDOn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LEDOn.c</a:t>
            </a:r>
            <a:r>
              <a:rPr lang="en-US" altLang="ko-KR" sz="1400" dirty="0"/>
              <a:t> –l </a:t>
            </a:r>
            <a:r>
              <a:rPr lang="en-US" altLang="ko-KR" sz="1400" dirty="0" err="1"/>
              <a:t>wiringPi</a:t>
            </a:r>
            <a:endParaRPr lang="en-US" altLang="ko-KR" sz="1400" dirty="0"/>
          </a:p>
          <a:p>
            <a:r>
              <a:rPr lang="en-US" altLang="ko-KR" sz="1200" dirty="0"/>
              <a:t>-l </a:t>
            </a:r>
            <a:r>
              <a:rPr lang="ko-KR" altLang="en-US" sz="1200" dirty="0"/>
              <a:t>같이 링크할 라이브러리 지정</a:t>
            </a:r>
          </a:p>
        </p:txBody>
      </p:sp>
    </p:spTree>
    <p:extLst>
      <p:ext uri="{BB962C8B-B14F-4D97-AF65-F5344CB8AC3E}">
        <p14:creationId xmlns:p14="http://schemas.microsoft.com/office/powerpoint/2010/main" val="845588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FCD7F6-DB9E-94CA-E0FF-E1EC838D24D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EC8484-1101-621B-0BD3-5DBBCC16B39B}"/>
              </a:ext>
            </a:extLst>
          </p:cNvPr>
          <p:cNvSpPr txBox="1"/>
          <p:nvPr/>
        </p:nvSpPr>
        <p:spPr>
          <a:xfrm>
            <a:off x="93305" y="76147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getchar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0C797-9E8A-0DDC-5D55-FE2DBF3DC397}"/>
              </a:ext>
            </a:extLst>
          </p:cNvPr>
          <p:cNvSpPr txBox="1"/>
          <p:nvPr/>
        </p:nvSpPr>
        <p:spPr>
          <a:xfrm>
            <a:off x="1447800" y="1188988"/>
            <a:ext cx="338137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userInput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getchar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("%c", userInput+1);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63328-2029-F542-199B-FC1430E77385}"/>
              </a:ext>
            </a:extLst>
          </p:cNvPr>
          <p:cNvSpPr txBox="1"/>
          <p:nvPr/>
        </p:nvSpPr>
        <p:spPr>
          <a:xfrm>
            <a:off x="6315075" y="1188988"/>
            <a:ext cx="37719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userInput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input</a:t>
            </a:r>
            <a:r>
              <a:rPr lang="ko-KR" altLang="en-US" sz="1400" dirty="0"/>
              <a:t>() #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string</a:t>
            </a:r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userInput</a:t>
            </a:r>
            <a:r>
              <a:rPr lang="ko-KR" altLang="en-US" sz="1400" dirty="0"/>
              <a:t>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pass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877E2-D91F-8EF4-57BF-F434525AABC5}"/>
              </a:ext>
            </a:extLst>
          </p:cNvPr>
          <p:cNvSpPr txBox="1"/>
          <p:nvPr/>
        </p:nvSpPr>
        <p:spPr>
          <a:xfrm>
            <a:off x="3869969" y="1004322"/>
            <a:ext cx="120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get_char.c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71FAD-B38D-F31A-889B-4BBE0BBF9DB4}"/>
              </a:ext>
            </a:extLst>
          </p:cNvPr>
          <p:cNvSpPr txBox="1"/>
          <p:nvPr/>
        </p:nvSpPr>
        <p:spPr>
          <a:xfrm>
            <a:off x="9394469" y="1004322"/>
            <a:ext cx="14975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raw_input.py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689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79" y="1826816"/>
            <a:ext cx="5240877" cy="21572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12" y="905176"/>
            <a:ext cx="559195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51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47131" y="1168301"/>
            <a:ext cx="2922028" cy="37548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SW1 3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SW2 4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SW3 5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SW4 6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i,ret</a:t>
            </a:r>
            <a:r>
              <a:rPr lang="ko-KR" altLang="en-US" sz="1400" dirty="0"/>
              <a:t>=2;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(SW1,INPUT);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(SW2,INPUT);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(SW3,INPUT);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(SW4,INPUT);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977812" y="1168301"/>
            <a:ext cx="4369837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for(i=0;i&lt;20;i++){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(SW1);</a:t>
            </a:r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==0)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("SW1 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push</a:t>
            </a:r>
            <a:r>
              <a:rPr lang="ko-KR" altLang="en-US" sz="1400" dirty="0"/>
              <a:t> !!\n");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(SW2);</a:t>
            </a:r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==0)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("SW2 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push</a:t>
            </a:r>
            <a:r>
              <a:rPr lang="ko-KR" altLang="en-US" sz="1400" dirty="0"/>
              <a:t> !!\n");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(SW3);</a:t>
            </a:r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==0)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("SW3 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push</a:t>
            </a:r>
            <a:r>
              <a:rPr lang="ko-KR" altLang="en-US" sz="1400" dirty="0"/>
              <a:t> !!\n");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(SW4);</a:t>
            </a:r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==0)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("SW4 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push</a:t>
            </a:r>
            <a:r>
              <a:rPr lang="ko-KR" altLang="en-US" sz="1400" dirty="0"/>
              <a:t> !!\n");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0954" y="983635"/>
            <a:ext cx="15388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PushButton.c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640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FCD7F6-DB9E-94CA-E0FF-E1EC838D24D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EC8484-1101-621B-0BD3-5DBBCC16B39B}"/>
              </a:ext>
            </a:extLst>
          </p:cNvPr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B3131-688F-1C96-A504-2AC955ADA5DB}"/>
              </a:ext>
            </a:extLst>
          </p:cNvPr>
          <p:cNvSpPr txBox="1"/>
          <p:nvPr/>
        </p:nvSpPr>
        <p:spPr>
          <a:xfrm>
            <a:off x="6096000" y="1228397"/>
            <a:ext cx="4629150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 = 3;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, INPUT);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buttonInput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buttonInput</a:t>
            </a:r>
            <a:r>
              <a:rPr lang="ko-KR" altLang="en-US" sz="1400" dirty="0"/>
              <a:t> == 0)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else</a:t>
            </a:r>
            <a:endParaRPr lang="ko-KR" altLang="en-US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48966-BB33-9CFA-0185-F91EB495D1EF}"/>
              </a:ext>
            </a:extLst>
          </p:cNvPr>
          <p:cNvSpPr txBox="1"/>
          <p:nvPr/>
        </p:nvSpPr>
        <p:spPr>
          <a:xfrm>
            <a:off x="9767829" y="1043731"/>
            <a:ext cx="14206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ButtonLED.c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873DEF-5F1A-CC51-181B-39F60F1BEAA1}"/>
              </a:ext>
            </a:extLst>
          </p:cNvPr>
          <p:cNvSpPr/>
          <p:nvPr/>
        </p:nvSpPr>
        <p:spPr>
          <a:xfrm>
            <a:off x="306754" y="4671694"/>
            <a:ext cx="2054712" cy="4665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</a:rPr>
              <a:t>LED_RED – GPIO 18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B3B0C9-7E77-4F24-302F-0E766D51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9" y="2350353"/>
            <a:ext cx="5240877" cy="21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43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FCD7F6-DB9E-94CA-E0FF-E1EC838D24D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EC8484-1101-621B-0BD3-5DBBCC16B39B}"/>
              </a:ext>
            </a:extLst>
          </p:cNvPr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F1765-672D-E5CA-530C-B1341E2A11DC}"/>
              </a:ext>
            </a:extLst>
          </p:cNvPr>
          <p:cNvSpPr txBox="1"/>
          <p:nvPr/>
        </p:nvSpPr>
        <p:spPr>
          <a:xfrm>
            <a:off x="251291" y="1047005"/>
            <a:ext cx="116894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위의 예제는 버튼을 누르고 있어야만 </a:t>
            </a:r>
            <a:r>
              <a:rPr lang="en-US" altLang="ko-KR" sz="1400" dirty="0"/>
              <a:t>LED</a:t>
            </a:r>
            <a:r>
              <a:rPr lang="ko-KR" altLang="en-US" sz="1400" dirty="0"/>
              <a:t>가 켜졌고</a:t>
            </a:r>
            <a:r>
              <a:rPr lang="en-US" altLang="ko-KR" sz="1400" dirty="0"/>
              <a:t>, </a:t>
            </a:r>
            <a:r>
              <a:rPr lang="ko-KR" altLang="en-US" sz="1400" dirty="0"/>
              <a:t>버튼을 떼게 되면 </a:t>
            </a:r>
            <a:r>
              <a:rPr lang="en-US" altLang="ko-KR" sz="1400" dirty="0"/>
              <a:t>LED</a:t>
            </a:r>
            <a:r>
              <a:rPr lang="ko-KR" altLang="en-US" sz="1400" dirty="0"/>
              <a:t>가 꺼짐</a:t>
            </a:r>
            <a:endParaRPr lang="en-US" altLang="ko-KR" sz="1400" dirty="0"/>
          </a:p>
          <a:p>
            <a:r>
              <a:rPr lang="ko-KR" altLang="en-US" sz="1400" dirty="0"/>
              <a:t>버튼을 누르면 켜지고</a:t>
            </a:r>
            <a:r>
              <a:rPr lang="en-US" altLang="ko-KR" sz="1400" dirty="0"/>
              <a:t>, </a:t>
            </a:r>
            <a:r>
              <a:rPr lang="ko-KR" altLang="en-US" sz="1400" dirty="0"/>
              <a:t>다시 누르면 꺼지는 것은 외부 인터럽트를 이용하면 해결할 수 있음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GPIO </a:t>
            </a:r>
            <a:r>
              <a:rPr lang="ko-KR" altLang="en-US" sz="1400" dirty="0"/>
              <a:t>핀으로 입력되는 값이 </a:t>
            </a:r>
            <a:r>
              <a:rPr lang="en-US" altLang="ko-KR" sz="1400" dirty="0"/>
              <a:t>0</a:t>
            </a:r>
            <a:r>
              <a:rPr lang="ko-KR" altLang="en-US" sz="1400" dirty="0"/>
              <a:t>에서 </a:t>
            </a:r>
            <a:r>
              <a:rPr lang="en-US" altLang="ko-KR" sz="1400" dirty="0"/>
              <a:t>1</a:t>
            </a:r>
            <a:r>
              <a:rPr lang="ko-KR" altLang="en-US" sz="1400" dirty="0"/>
              <a:t>로 또는 </a:t>
            </a:r>
            <a:r>
              <a:rPr lang="en-US" altLang="ko-KR" sz="1400" dirty="0"/>
              <a:t>1</a:t>
            </a:r>
            <a:r>
              <a:rPr lang="ko-KR" altLang="en-US" sz="1400" dirty="0"/>
              <a:t>에서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신호가 바뀌면 </a:t>
            </a:r>
            <a:r>
              <a:rPr lang="en-US" altLang="ko-KR" sz="1400" dirty="0"/>
              <a:t>GPIO </a:t>
            </a:r>
            <a:r>
              <a:rPr lang="ko-KR" altLang="en-US" sz="1400" dirty="0"/>
              <a:t>모듈을 통해서 </a:t>
            </a:r>
            <a:r>
              <a:rPr lang="en-US" altLang="ko-KR" sz="1400" dirty="0"/>
              <a:t>BCM2835 </a:t>
            </a:r>
            <a:r>
              <a:rPr lang="ko-KR" altLang="en-US" sz="1400" dirty="0"/>
              <a:t>내부에 있는 </a:t>
            </a:r>
            <a:r>
              <a:rPr lang="en-US" altLang="ko-KR" sz="1400" dirty="0"/>
              <a:t>CPU</a:t>
            </a:r>
            <a:r>
              <a:rPr lang="ko-KR" altLang="en-US" sz="1400" dirty="0"/>
              <a:t>로 인터럽트 신호 보냄</a:t>
            </a:r>
            <a:endParaRPr lang="en-US" altLang="ko-KR" sz="1400" dirty="0"/>
          </a:p>
          <a:p>
            <a:r>
              <a:rPr lang="en-US" altLang="ko-KR" sz="1400" dirty="0"/>
              <a:t>CPU</a:t>
            </a:r>
            <a:r>
              <a:rPr lang="ko-KR" altLang="en-US" sz="1400" dirty="0"/>
              <a:t>는 인터럽트 신호를 받으면</a:t>
            </a:r>
            <a:r>
              <a:rPr lang="en-US" altLang="ko-KR" sz="1400" dirty="0"/>
              <a:t>, </a:t>
            </a:r>
            <a:r>
              <a:rPr lang="ko-KR" altLang="en-US" sz="1400" dirty="0"/>
              <a:t>하드웨어적으로 함수를 호출하게 되는데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이때 수행되는 함수가 외부 인터럽트 처리 함수가 됨</a:t>
            </a:r>
            <a:endParaRPr lang="en-US" altLang="ko-KR" sz="1400" dirty="0"/>
          </a:p>
          <a:p>
            <a:r>
              <a:rPr lang="en-US" altLang="ko-KR" sz="1400" dirty="0"/>
              <a:t>CPU</a:t>
            </a:r>
            <a:r>
              <a:rPr lang="ko-KR" altLang="en-US" sz="1400" dirty="0"/>
              <a:t>는 인터럽트 처리 함수를 수행하고 나서는 원래 수행하던 코드로 </a:t>
            </a:r>
            <a:r>
              <a:rPr lang="ko-KR" altLang="en-US" sz="1400" dirty="0" err="1"/>
              <a:t>돌아감</a:t>
            </a:r>
            <a:endParaRPr lang="ko-KR" altLang="en-US" sz="14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214F0BA-C089-546C-A928-816E9C65BCC6}"/>
              </a:ext>
            </a:extLst>
          </p:cNvPr>
          <p:cNvGrpSpPr/>
          <p:nvPr/>
        </p:nvGrpSpPr>
        <p:grpSpPr>
          <a:xfrm>
            <a:off x="1322334" y="2946499"/>
            <a:ext cx="9468022" cy="2462213"/>
            <a:chOff x="972843" y="2943225"/>
            <a:chExt cx="9468022" cy="246221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04D493-63FE-C0D1-37AD-4F696DAD6211}"/>
                </a:ext>
              </a:extLst>
            </p:cNvPr>
            <p:cNvSpPr/>
            <p:nvPr/>
          </p:nvSpPr>
          <p:spPr>
            <a:xfrm>
              <a:off x="972843" y="3457576"/>
              <a:ext cx="390525" cy="390525"/>
            </a:xfrm>
            <a:prstGeom prst="ellipse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버튼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8AC9284-4ABA-BF4B-20D3-4C39EB989C65}"/>
                </a:ext>
              </a:extLst>
            </p:cNvPr>
            <p:cNvGrpSpPr/>
            <p:nvPr/>
          </p:nvGrpSpPr>
          <p:grpSpPr>
            <a:xfrm>
              <a:off x="1677603" y="3481388"/>
              <a:ext cx="266700" cy="285749"/>
              <a:chOff x="1657350" y="3448051"/>
              <a:chExt cx="457200" cy="28574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89720F4-0AFE-7A25-C80D-F033151F97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7350" y="3733800"/>
                <a:ext cx="952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4768E4B6-D124-9D9C-119C-BF0D93113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8825" y="3733800"/>
                <a:ext cx="857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F9E0679-4097-A993-E952-0650ED86A9E0}"/>
                  </a:ext>
                </a:extLst>
              </p:cNvPr>
              <p:cNvCxnSpPr/>
              <p:nvPr/>
            </p:nvCxnSpPr>
            <p:spPr>
              <a:xfrm>
                <a:off x="1752600" y="3448051"/>
                <a:ext cx="2667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AC2C5323-8E95-60AB-CBC2-03F683F267DF}"/>
                  </a:ext>
                </a:extLst>
              </p:cNvPr>
              <p:cNvCxnSpPr/>
              <p:nvPr/>
            </p:nvCxnSpPr>
            <p:spPr>
              <a:xfrm>
                <a:off x="1752600" y="3448051"/>
                <a:ext cx="0" cy="2857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167E08DE-CA84-3E77-EF77-59DA66A71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8440" y="3448051"/>
                <a:ext cx="0" cy="2857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E29B921-E14B-AD2B-F9FE-EFFC3D3C938E}"/>
                </a:ext>
              </a:extLst>
            </p:cNvPr>
            <p:cNvSpPr/>
            <p:nvPr/>
          </p:nvSpPr>
          <p:spPr>
            <a:xfrm>
              <a:off x="2324100" y="3429000"/>
              <a:ext cx="1035840" cy="4000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GPIO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5BD369-A249-A982-111C-85C15D96A17D}"/>
                </a:ext>
              </a:extLst>
            </p:cNvPr>
            <p:cNvSpPr/>
            <p:nvPr/>
          </p:nvSpPr>
          <p:spPr>
            <a:xfrm>
              <a:off x="4791075" y="3429000"/>
              <a:ext cx="1035840" cy="4000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CPU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DFB46AE-0828-E37B-0269-957C1402A803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3359940" y="3629025"/>
              <a:ext cx="14311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7DB8F9-2C0F-5509-7DD9-70ED2E6B0F1C}"/>
                </a:ext>
              </a:extLst>
            </p:cNvPr>
            <p:cNvSpPr txBox="1"/>
            <p:nvPr/>
          </p:nvSpPr>
          <p:spPr>
            <a:xfrm>
              <a:off x="3413306" y="3299222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인터럽트 신호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FCBE38-39CB-0967-252F-0CA780E378DD}"/>
                </a:ext>
              </a:extLst>
            </p:cNvPr>
            <p:cNvSpPr txBox="1"/>
            <p:nvPr/>
          </p:nvSpPr>
          <p:spPr>
            <a:xfrm>
              <a:off x="7382121" y="2943225"/>
              <a:ext cx="917239" cy="2462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main() {</a:t>
              </a:r>
            </a:p>
            <a:p>
              <a:endParaRPr lang="en-US" altLang="ko-KR" sz="1400" dirty="0"/>
            </a:p>
            <a:p>
              <a:endParaRPr lang="en-US" altLang="ko-KR" sz="1400" dirty="0"/>
            </a:p>
            <a:p>
              <a:endParaRPr lang="en-US" altLang="ko-KR" sz="1400" dirty="0"/>
            </a:p>
            <a:p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en-US" altLang="ko-KR" sz="1400" dirty="0"/>
                <a:t>}</a:t>
              </a:r>
            </a:p>
            <a:p>
              <a:r>
                <a:rPr lang="en-US" altLang="ko-KR" sz="1400" dirty="0" err="1"/>
                <a:t>ext_isr</a:t>
              </a:r>
              <a:r>
                <a:rPr lang="en-US" altLang="ko-KR" sz="1400" dirty="0"/>
                <a:t>() {</a:t>
              </a:r>
            </a:p>
            <a:p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9F30F17-29B8-7B21-4F80-691950761C7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826915" y="3629025"/>
              <a:ext cx="1813668" cy="142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DD0246CB-CDE6-DE45-CA69-36CC97F5279F}"/>
                </a:ext>
              </a:extLst>
            </p:cNvPr>
            <p:cNvSpPr/>
            <p:nvPr/>
          </p:nvSpPr>
          <p:spPr>
            <a:xfrm>
              <a:off x="7756684" y="3299222"/>
              <a:ext cx="168115" cy="30777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id="{DE9651A7-2A96-5384-DF6D-D63FCAFE5344}"/>
                </a:ext>
              </a:extLst>
            </p:cNvPr>
            <p:cNvSpPr/>
            <p:nvPr/>
          </p:nvSpPr>
          <p:spPr>
            <a:xfrm>
              <a:off x="7756684" y="3675161"/>
              <a:ext cx="168115" cy="30777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55C231A-D992-B28C-545E-A95D5C60434B}"/>
                </a:ext>
              </a:extLst>
            </p:cNvPr>
            <p:cNvSpPr/>
            <p:nvPr/>
          </p:nvSpPr>
          <p:spPr>
            <a:xfrm>
              <a:off x="8099338" y="3643311"/>
              <a:ext cx="1078201" cy="987029"/>
            </a:xfrm>
            <a:custGeom>
              <a:avLst/>
              <a:gdLst>
                <a:gd name="connsiteX0" fmla="*/ 0 w 1071764"/>
                <a:gd name="connsiteY0" fmla="*/ 0 h 1085850"/>
                <a:gd name="connsiteX1" fmla="*/ 1028700 w 1071764"/>
                <a:gd name="connsiteY1" fmla="*/ 647700 h 1085850"/>
                <a:gd name="connsiteX2" fmla="*/ 781050 w 1071764"/>
                <a:gd name="connsiteY2" fmla="*/ 108585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1764" h="1085850">
                  <a:moveTo>
                    <a:pt x="0" y="0"/>
                  </a:moveTo>
                  <a:cubicBezTo>
                    <a:pt x="449262" y="233362"/>
                    <a:pt x="898525" y="466725"/>
                    <a:pt x="1028700" y="647700"/>
                  </a:cubicBezTo>
                  <a:cubicBezTo>
                    <a:pt x="1158875" y="828675"/>
                    <a:pt x="969962" y="957262"/>
                    <a:pt x="781050" y="108585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B016EE-F7D0-EA89-49F8-E6D793E31E5D}"/>
                </a:ext>
              </a:extLst>
            </p:cNvPr>
            <p:cNvSpPr txBox="1"/>
            <p:nvPr/>
          </p:nvSpPr>
          <p:spPr>
            <a:xfrm>
              <a:off x="8515338" y="3437036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하드웨어적 함수 호출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318B0A-9D9E-7CA3-FEDA-E5599951C863}"/>
                </a:ext>
              </a:extLst>
            </p:cNvPr>
            <p:cNvSpPr txBox="1"/>
            <p:nvPr/>
          </p:nvSpPr>
          <p:spPr>
            <a:xfrm>
              <a:off x="7840740" y="4661890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외부 인터럽트 처리기</a:t>
              </a: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A6FB4BA-B793-A1FF-C68C-C0DFED14CC13}"/>
                </a:ext>
              </a:extLst>
            </p:cNvPr>
            <p:cNvSpPr/>
            <p:nvPr/>
          </p:nvSpPr>
          <p:spPr>
            <a:xfrm>
              <a:off x="7037706" y="3714750"/>
              <a:ext cx="687069" cy="1543050"/>
            </a:xfrm>
            <a:custGeom>
              <a:avLst/>
              <a:gdLst>
                <a:gd name="connsiteX0" fmla="*/ 334644 w 687069"/>
                <a:gd name="connsiteY0" fmla="*/ 1543050 h 1543050"/>
                <a:gd name="connsiteX1" fmla="*/ 10794 w 687069"/>
                <a:gd name="connsiteY1" fmla="*/ 800100 h 1543050"/>
                <a:gd name="connsiteX2" fmla="*/ 687069 w 687069"/>
                <a:gd name="connsiteY2" fmla="*/ 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069" h="1543050">
                  <a:moveTo>
                    <a:pt x="334644" y="1543050"/>
                  </a:moveTo>
                  <a:cubicBezTo>
                    <a:pt x="143350" y="1300162"/>
                    <a:pt x="-47943" y="1057275"/>
                    <a:pt x="10794" y="800100"/>
                  </a:cubicBezTo>
                  <a:cubicBezTo>
                    <a:pt x="69531" y="542925"/>
                    <a:pt x="378300" y="271462"/>
                    <a:pt x="687069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31B11B6F-2BAA-38AA-ACBA-BE223A4C28C7}"/>
                </a:ext>
              </a:extLst>
            </p:cNvPr>
            <p:cNvSpPr/>
            <p:nvPr/>
          </p:nvSpPr>
          <p:spPr>
            <a:xfrm>
              <a:off x="7756684" y="4803276"/>
              <a:ext cx="168115" cy="307777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CEA9834-AAD9-9E97-621E-8423BA3B2E48}"/>
              </a:ext>
            </a:extLst>
          </p:cNvPr>
          <p:cNvSpPr txBox="1"/>
          <p:nvPr/>
        </p:nvSpPr>
        <p:spPr>
          <a:xfrm>
            <a:off x="504825" y="6079034"/>
            <a:ext cx="1143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버튼을 누르면 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led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깜박이며 이전 상태를 유지하는 경우가 있습니다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이런 현상을 </a:t>
            </a:r>
            <a:r>
              <a:rPr lang="ko-KR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채터링이라고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하며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문제를 해결하기 위해서는 회로 상에서는 축전지를 장착하고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소프트웨어적으로는 일정 시간 동안 버튼의 상태가 유지되는 것을 확인하는 루틴을 추가해 주어야 합니다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195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FCD7F6-DB9E-94CA-E0FF-E1EC838D24D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EC8484-1101-621B-0BD3-5DBBCC16B39B}"/>
              </a:ext>
            </a:extLst>
          </p:cNvPr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D12C-4A8F-98F1-8219-305C2F784D37}"/>
              </a:ext>
            </a:extLst>
          </p:cNvPr>
          <p:cNvSpPr txBox="1"/>
          <p:nvPr/>
        </p:nvSpPr>
        <p:spPr>
          <a:xfrm>
            <a:off x="779495" y="964288"/>
            <a:ext cx="4581525" cy="22467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volatile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 LOW;</a:t>
            </a:r>
          </a:p>
          <a:p>
            <a:r>
              <a:rPr lang="ko-KR" altLang="en-US" sz="1400" dirty="0" err="1"/>
              <a:t>volatile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led_state_changed</a:t>
            </a:r>
            <a:r>
              <a:rPr lang="ko-KR" altLang="en-US" sz="1400" dirty="0"/>
              <a:t> = 0;</a:t>
            </a:r>
          </a:p>
          <a:p>
            <a:r>
              <a:rPr lang="ko-KR" altLang="en-US" sz="1400" dirty="0" err="1"/>
              <a:t>void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buttonPressed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 (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== LOW) ? HIGH : LOW 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led_state_changed</a:t>
            </a:r>
            <a:r>
              <a:rPr lang="ko-KR" altLang="en-US" sz="1400" dirty="0"/>
              <a:t> = 1;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8D1D0-630A-59CF-04EC-3BD14D301E6B}"/>
              </a:ext>
            </a:extLst>
          </p:cNvPr>
          <p:cNvSpPr txBox="1"/>
          <p:nvPr/>
        </p:nvSpPr>
        <p:spPr>
          <a:xfrm>
            <a:off x="6229350" y="964288"/>
            <a:ext cx="5429250" cy="397031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 = 3;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wiringPiISR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, INT_EDGE_RISING, </a:t>
            </a:r>
            <a:r>
              <a:rPr lang="ko-KR" altLang="en-US" sz="1400" dirty="0" err="1"/>
              <a:t>buttonPressed</a:t>
            </a:r>
            <a:r>
              <a:rPr lang="ko-KR" altLang="en-US" sz="1400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led_state_changed</a:t>
            </a:r>
            <a:r>
              <a:rPr lang="ko-KR" altLang="en-US" sz="1400" dirty="0"/>
              <a:t> == 1)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led_state_changed</a:t>
            </a:r>
            <a:r>
              <a:rPr lang="ko-KR" altLang="en-US" sz="1400" dirty="0"/>
              <a:t> = 0;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6CC8D-CF4E-93A3-56E3-08A938D576F0}"/>
              </a:ext>
            </a:extLst>
          </p:cNvPr>
          <p:cNvSpPr txBox="1"/>
          <p:nvPr/>
        </p:nvSpPr>
        <p:spPr>
          <a:xfrm>
            <a:off x="4214754" y="779622"/>
            <a:ext cx="17649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ButtonLEDISR.c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0FC40-747A-03E3-008E-0CF9B4B5DD8D}"/>
              </a:ext>
            </a:extLst>
          </p:cNvPr>
          <p:cNvSpPr txBox="1"/>
          <p:nvPr/>
        </p:nvSpPr>
        <p:spPr>
          <a:xfrm>
            <a:off x="180708" y="3762375"/>
            <a:ext cx="585814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전역 변수</a:t>
            </a:r>
            <a:endParaRPr lang="en-US" altLang="ko-KR" sz="1400" dirty="0"/>
          </a:p>
          <a:p>
            <a:r>
              <a:rPr lang="ko-KR" altLang="en-US" sz="1400" dirty="0"/>
              <a:t>인터럽트 함수와 </a:t>
            </a:r>
            <a:r>
              <a:rPr lang="en-US" altLang="ko-KR" sz="1400" dirty="0"/>
              <a:t>main </a:t>
            </a:r>
            <a:r>
              <a:rPr lang="ko-KR" altLang="en-US" sz="1400" dirty="0"/>
              <a:t>함수 간에 공유하는 변수는 </a:t>
            </a:r>
            <a:r>
              <a:rPr lang="en-US" altLang="ko-KR" sz="1400" dirty="0"/>
              <a:t>volatile </a:t>
            </a:r>
            <a:r>
              <a:rPr lang="ko-KR" altLang="en-US" sz="1400" dirty="0"/>
              <a:t>키워드 사용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led_state</a:t>
            </a:r>
            <a:r>
              <a:rPr lang="en-US" altLang="ko-KR" sz="1400" dirty="0"/>
              <a:t> : LED</a:t>
            </a:r>
            <a:r>
              <a:rPr lang="ko-KR" altLang="en-US" sz="1400" dirty="0"/>
              <a:t>의 상태 값을 저장하는 변수</a:t>
            </a:r>
            <a:endParaRPr lang="en-US" altLang="ko-KR" sz="1400" dirty="0"/>
          </a:p>
          <a:p>
            <a:r>
              <a:rPr lang="en-US" altLang="ko-KR" sz="1400" dirty="0" err="1"/>
              <a:t>led_state_changed</a:t>
            </a:r>
            <a:r>
              <a:rPr lang="en-US" altLang="ko-KR" sz="1400" dirty="0"/>
              <a:t> :  LED</a:t>
            </a:r>
            <a:r>
              <a:rPr lang="ko-KR" altLang="en-US" sz="1400" dirty="0"/>
              <a:t>의 상태가 바뀌었다는 것을 알리는 변수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C6BA0-8E10-585C-7926-0AB9CED5F225}"/>
              </a:ext>
            </a:extLst>
          </p:cNvPr>
          <p:cNvSpPr txBox="1"/>
          <p:nvPr/>
        </p:nvSpPr>
        <p:spPr>
          <a:xfrm>
            <a:off x="180708" y="5095696"/>
            <a:ext cx="118415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buttonPressed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정의하여 버튼이 눌렸을 경우 수행</a:t>
            </a:r>
            <a:endParaRPr lang="en-US" altLang="ko-KR" sz="1400" dirty="0"/>
          </a:p>
          <a:p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변수 값이 </a:t>
            </a:r>
            <a:r>
              <a:rPr lang="en-US" altLang="ko-KR" sz="1400" dirty="0"/>
              <a:t>LOW</a:t>
            </a:r>
            <a:r>
              <a:rPr lang="ko-KR" altLang="en-US" sz="1400" dirty="0"/>
              <a:t>이면 </a:t>
            </a:r>
            <a:r>
              <a:rPr lang="en-US" altLang="ko-KR" sz="1400" dirty="0"/>
              <a:t>HIGH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대입</a:t>
            </a:r>
            <a:r>
              <a:rPr lang="en-US" altLang="ko-KR" sz="1400" dirty="0"/>
              <a:t>, HIGH</a:t>
            </a:r>
            <a:r>
              <a:rPr lang="ko-KR" altLang="en-US" sz="1400" dirty="0"/>
              <a:t>이면 </a:t>
            </a:r>
            <a:r>
              <a:rPr lang="en-US" altLang="ko-KR" sz="1400" dirty="0"/>
              <a:t>LOW</a:t>
            </a:r>
            <a:r>
              <a:rPr lang="ko-KR" altLang="en-US" sz="1400" dirty="0"/>
              <a:t>값을 대입</a:t>
            </a:r>
            <a:endParaRPr lang="en-US" altLang="ko-KR" sz="1400" dirty="0"/>
          </a:p>
          <a:p>
            <a:r>
              <a:rPr lang="en-US" altLang="ko-KR" sz="1400" dirty="0" err="1"/>
              <a:t>led_state_changed</a:t>
            </a:r>
            <a:r>
              <a:rPr lang="en-US" altLang="ko-KR" sz="1400" dirty="0"/>
              <a:t> </a:t>
            </a:r>
            <a:r>
              <a:rPr lang="ko-KR" altLang="en-US" sz="1400" dirty="0"/>
              <a:t>변수 값을 </a:t>
            </a:r>
            <a:r>
              <a:rPr lang="en-US" altLang="ko-KR" sz="1400" dirty="0"/>
              <a:t>1</a:t>
            </a:r>
            <a:r>
              <a:rPr lang="ko-KR" altLang="en-US" sz="1400" dirty="0"/>
              <a:t>로 설정하여 </a:t>
            </a:r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변수 값이 바뀌었다는 것을 표시</a:t>
            </a:r>
            <a:endParaRPr lang="en-US" altLang="ko-KR" sz="1400" dirty="0"/>
          </a:p>
          <a:p>
            <a:r>
              <a:rPr lang="en-US" altLang="ko-KR" sz="1400" dirty="0" err="1"/>
              <a:t>wiringPiISR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button </a:t>
            </a:r>
            <a:r>
              <a:rPr lang="ko-KR" altLang="en-US" sz="1400" dirty="0"/>
              <a:t>핀의 값이 </a:t>
            </a:r>
            <a:r>
              <a:rPr lang="en-US" altLang="ko-KR" sz="1400" dirty="0"/>
              <a:t>LOW</a:t>
            </a:r>
            <a:r>
              <a:rPr lang="ko-KR" altLang="en-US" sz="1400" dirty="0"/>
              <a:t>에서 </a:t>
            </a:r>
            <a:r>
              <a:rPr lang="en-US" altLang="ko-KR" sz="1400" dirty="0"/>
              <a:t>HIGH</a:t>
            </a:r>
            <a:r>
              <a:rPr lang="ko-KR" altLang="en-US" sz="1400" dirty="0"/>
              <a:t>로 상승하는 순간 </a:t>
            </a:r>
            <a:r>
              <a:rPr lang="en-US" altLang="ko-KR" sz="1400" dirty="0" err="1"/>
              <a:t>buttonPressed</a:t>
            </a:r>
            <a:r>
              <a:rPr lang="en-US" altLang="ko-KR" sz="1400" dirty="0"/>
              <a:t> </a:t>
            </a:r>
            <a:r>
              <a:rPr lang="ko-KR" altLang="en-US" sz="1400" dirty="0"/>
              <a:t>함수 호출할 수 있도록 </a:t>
            </a:r>
            <a:r>
              <a:rPr lang="en-US" altLang="ko-KR" sz="1400" dirty="0" err="1"/>
              <a:t>buttonPressed</a:t>
            </a:r>
            <a:r>
              <a:rPr lang="en-US" altLang="ko-KR" sz="1400" dirty="0"/>
              <a:t> </a:t>
            </a:r>
            <a:r>
              <a:rPr lang="ko-KR" altLang="en-US" sz="1400" dirty="0"/>
              <a:t>함수 등록</a:t>
            </a:r>
            <a:endParaRPr lang="en-US" altLang="ko-KR" sz="1400" dirty="0"/>
          </a:p>
          <a:p>
            <a:r>
              <a:rPr lang="en-US" altLang="ko-KR" sz="1400" dirty="0" err="1"/>
              <a:t>led_state_changed</a:t>
            </a:r>
            <a:r>
              <a:rPr lang="en-US" altLang="ko-KR" sz="1400" dirty="0"/>
              <a:t> </a:t>
            </a:r>
            <a:r>
              <a:rPr lang="ko-KR" altLang="en-US" sz="1400" dirty="0"/>
              <a:t>변수 값이 </a:t>
            </a:r>
            <a:r>
              <a:rPr lang="en-US" altLang="ko-KR" sz="1400" dirty="0"/>
              <a:t>1</a:t>
            </a:r>
            <a:r>
              <a:rPr lang="ko-KR" altLang="en-US" sz="1400" dirty="0"/>
              <a:t>이면 </a:t>
            </a:r>
            <a:r>
              <a:rPr lang="en-US" altLang="ko-KR" sz="1400" dirty="0" err="1"/>
              <a:t>led_state_changed</a:t>
            </a:r>
            <a:r>
              <a:rPr lang="en-US" altLang="ko-KR" sz="1400" dirty="0"/>
              <a:t> </a:t>
            </a:r>
            <a:r>
              <a:rPr lang="ko-KR" altLang="en-US" sz="1400" dirty="0"/>
              <a:t>변수 값을 원래대로 돌려놓고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 err="1"/>
              <a:t>led_pin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값을 씀</a:t>
            </a:r>
          </a:p>
        </p:txBody>
      </p:sp>
    </p:spTree>
    <p:extLst>
      <p:ext uri="{BB962C8B-B14F-4D97-AF65-F5344CB8AC3E}">
        <p14:creationId xmlns:p14="http://schemas.microsoft.com/office/powerpoint/2010/main" val="4109162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6AAC3-14F2-6BF6-8C89-A45FB7171FF8}"/>
              </a:ext>
            </a:extLst>
          </p:cNvPr>
          <p:cNvSpPr txBox="1"/>
          <p:nvPr/>
        </p:nvSpPr>
        <p:spPr>
          <a:xfrm>
            <a:off x="1524000" y="1443841"/>
            <a:ext cx="375285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/>
              <a:t># 사용할 GPIO 핀의 번호를 설정</a:t>
            </a:r>
          </a:p>
          <a:p>
            <a:r>
              <a:rPr lang="ko-KR" altLang="en-US" sz="1400" dirty="0"/>
              <a:t>button_pin1 = 22</a:t>
            </a:r>
          </a:p>
          <a:p>
            <a:r>
              <a:rPr lang="ko-KR" altLang="en-US" sz="1400" dirty="0"/>
              <a:t>button_pin2 = 23</a:t>
            </a:r>
          </a:p>
          <a:p>
            <a:r>
              <a:rPr lang="ko-KR" altLang="en-US" sz="1400" dirty="0"/>
              <a:t>button_pin3 = 24</a:t>
            </a:r>
          </a:p>
          <a:p>
            <a:r>
              <a:rPr lang="ko-KR" altLang="en-US" sz="1400" dirty="0"/>
              <a:t>button_pin4 = 25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GPIO.setwarnings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 #핀모드 설정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버튼 핀의 입력설정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(button_pin1, GPIO.IN)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(button_pin2, GPIO.IN)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(button_pin3, GPIO.IN)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(button_pin4, GPIO.IN)</a:t>
            </a:r>
          </a:p>
          <a:p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859BA-F539-E704-1A49-7DA03E661D25}"/>
              </a:ext>
            </a:extLst>
          </p:cNvPr>
          <p:cNvSpPr txBox="1"/>
          <p:nvPr/>
        </p:nvSpPr>
        <p:spPr>
          <a:xfrm>
            <a:off x="6096000" y="2305616"/>
            <a:ext cx="3867150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while</a:t>
            </a:r>
            <a:r>
              <a:rPr lang="ko-KR" altLang="en-US" sz="1400" dirty="0"/>
              <a:t> 1: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(button_pin1) == GPIO.LOW: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1 </a:t>
            </a:r>
            <a:r>
              <a:rPr lang="ko-KR" altLang="en-US" sz="1400" dirty="0" err="1"/>
              <a:t>pushed</a:t>
            </a:r>
            <a:r>
              <a:rPr lang="ko-KR" altLang="en-US" sz="1400" dirty="0"/>
              <a:t>!")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(0.1)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(button_pin2) == GPIO.LOW: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2 </a:t>
            </a:r>
            <a:r>
              <a:rPr lang="ko-KR" altLang="en-US" sz="1400" dirty="0" err="1"/>
              <a:t>pushed</a:t>
            </a:r>
            <a:r>
              <a:rPr lang="ko-KR" altLang="en-US" sz="1400" dirty="0"/>
              <a:t>!")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(0.1)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(button_pin3) == GPIO.LOW: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3 </a:t>
            </a:r>
            <a:r>
              <a:rPr lang="ko-KR" altLang="en-US" sz="1400" dirty="0" err="1"/>
              <a:t>pushed</a:t>
            </a:r>
            <a:r>
              <a:rPr lang="ko-KR" altLang="en-US" sz="1400" dirty="0"/>
              <a:t>!")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(0.1)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(button_pin4) == GPIO.LOW: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4 </a:t>
            </a:r>
            <a:r>
              <a:rPr lang="ko-KR" altLang="en-US" sz="1400" dirty="0" err="1"/>
              <a:t>pushed</a:t>
            </a:r>
            <a:r>
              <a:rPr lang="ko-KR" altLang="en-US" sz="1400" dirty="0"/>
              <a:t>!")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(0.1)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2A944-7EA3-C6DF-D1DA-BE1CD4721EE9}"/>
              </a:ext>
            </a:extLst>
          </p:cNvPr>
          <p:cNvSpPr txBox="1"/>
          <p:nvPr/>
        </p:nvSpPr>
        <p:spPr>
          <a:xfrm>
            <a:off x="4315882" y="1259175"/>
            <a:ext cx="16815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PushButton.py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913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FCD7F6-DB9E-94CA-E0FF-E1EC838D24D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EC8484-1101-621B-0BD3-5DBBCC16B39B}"/>
              </a:ext>
            </a:extLst>
          </p:cNvPr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31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PIR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742347"/>
            <a:ext cx="4333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인체 감지 - PIR(</a:t>
            </a:r>
            <a:r>
              <a:rPr lang="en-US" altLang="ko-KR" dirty="0"/>
              <a:t>Passive Infrared</a:t>
            </a:r>
            <a:r>
              <a:rPr lang="ko-KR" altLang="en-US" dirty="0"/>
              <a:t>) </a:t>
            </a:r>
            <a:r>
              <a:rPr lang="ko-KR" altLang="en-US" dirty="0" err="1"/>
              <a:t>Sensor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9" y="1370528"/>
            <a:ext cx="3337630" cy="1378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80" y="3075786"/>
            <a:ext cx="5784331" cy="27465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01273" y="1473165"/>
            <a:ext cx="5417976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PIR_D 2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pir_val,i</a:t>
            </a:r>
            <a:r>
              <a:rPr lang="ko-KR" altLang="en-US" sz="1400" dirty="0"/>
              <a:t>;</a:t>
            </a:r>
            <a:endParaRPr lang="en-US" altLang="ko-KR" sz="1400" dirty="0"/>
          </a:p>
          <a:p>
            <a:r>
              <a:rPr lang="ko-KR" altLang="en-US" sz="1400" dirty="0"/>
              <a:t>  	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()==-1)</a:t>
            </a:r>
            <a:endParaRPr lang="en-US" altLang="ko-KR" sz="1400" dirty="0"/>
          </a:p>
          <a:p>
            <a:r>
              <a:rPr lang="ko-KR" altLang="en-US" sz="1400" dirty="0"/>
              <a:t>      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(PIR_D,INPUT);</a:t>
            </a:r>
            <a:endParaRPr lang="en-US" altLang="ko-KR" sz="1400" dirty="0"/>
          </a:p>
          <a:p>
            <a:r>
              <a:rPr lang="ko-KR" altLang="en-US" sz="1400" dirty="0"/>
              <a:t>	for(i=0;i&lt;20;i++){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pir_val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(PIR_D);</a:t>
            </a:r>
            <a:endParaRPr lang="en-US" altLang="ko-KR" sz="1400" dirty="0"/>
          </a:p>
          <a:p>
            <a:r>
              <a:rPr lang="ko-KR" altLang="en-US" sz="1400" dirty="0"/>
              <a:t>		if(</a:t>
            </a:r>
            <a:r>
              <a:rPr lang="ko-KR" altLang="en-US" sz="1400" dirty="0" err="1"/>
              <a:t>pir_val</a:t>
            </a:r>
            <a:r>
              <a:rPr lang="ko-KR" altLang="en-US" sz="1400" dirty="0"/>
              <a:t> == 1)</a:t>
            </a:r>
            <a:endParaRPr lang="en-US" altLang="ko-KR" sz="1400" dirty="0"/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("PIR </a:t>
            </a:r>
            <a:r>
              <a:rPr lang="ko-KR" altLang="en-US" sz="1400" dirty="0" err="1"/>
              <a:t>Detected</a:t>
            </a:r>
            <a:r>
              <a:rPr lang="ko-KR" altLang="en-US" sz="1400" dirty="0"/>
              <a:t> !! \n");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else</a:t>
            </a:r>
            <a:endParaRPr lang="en-US" altLang="ko-KR" sz="1400" dirty="0"/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("PIR </a:t>
            </a:r>
            <a:r>
              <a:rPr lang="ko-KR" altLang="en-US" sz="1400" dirty="0" err="1"/>
              <a:t>Not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detect</a:t>
            </a:r>
            <a:r>
              <a:rPr lang="ko-KR" altLang="en-US" sz="1400" dirty="0"/>
              <a:t> !! \n");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	}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08701" y="128849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PIR.c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116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PIR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D6CC5-EF39-A175-703F-0979515121E2}"/>
              </a:ext>
            </a:extLst>
          </p:cNvPr>
          <p:cNvSpPr txBox="1"/>
          <p:nvPr/>
        </p:nvSpPr>
        <p:spPr>
          <a:xfrm>
            <a:off x="1016836" y="1325653"/>
            <a:ext cx="2702902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(27, GPIO.IN)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while</a:t>
            </a:r>
            <a:r>
              <a:rPr lang="ko-KR" altLang="en-US" sz="1400" dirty="0"/>
              <a:t> 1: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(27):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 ("</a:t>
            </a:r>
            <a:r>
              <a:rPr lang="ko-KR" altLang="en-US" sz="1400" dirty="0" err="1"/>
              <a:t>Detected</a:t>
            </a:r>
            <a:r>
              <a:rPr lang="ko-KR" altLang="en-US" sz="1400" dirty="0"/>
              <a:t>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 ("</a:t>
            </a:r>
            <a:r>
              <a:rPr lang="ko-KR" altLang="en-US" sz="1400" dirty="0" err="1"/>
              <a:t>Not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Detected</a:t>
            </a:r>
            <a:r>
              <a:rPr lang="ko-KR" altLang="en-US" sz="1400" dirty="0"/>
              <a:t>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1F154-1758-26D1-90FC-8F210DA4865D}"/>
              </a:ext>
            </a:extLst>
          </p:cNvPr>
          <p:cNvSpPr txBox="1"/>
          <p:nvPr/>
        </p:nvSpPr>
        <p:spPr>
          <a:xfrm>
            <a:off x="3308407" y="1140987"/>
            <a:ext cx="8226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PIR.py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5725F-A3EA-F6DC-C485-C3D7170DE312}"/>
              </a:ext>
            </a:extLst>
          </p:cNvPr>
          <p:cNvSpPr txBox="1"/>
          <p:nvPr/>
        </p:nvSpPr>
        <p:spPr>
          <a:xfrm>
            <a:off x="6096000" y="1325653"/>
            <a:ext cx="3724275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(4, GPIO.OUT)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(27, GPIO.IN)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1: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pir_state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(27)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pir_state</a:t>
            </a:r>
            <a:r>
              <a:rPr lang="ko-KR" altLang="en-US" sz="1400" dirty="0"/>
              <a:t> ==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GPIO.output</a:t>
            </a:r>
            <a:r>
              <a:rPr lang="ko-KR" altLang="en-US" sz="1400" dirty="0"/>
              <a:t>(4,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Motion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Detected</a:t>
            </a:r>
            <a:r>
              <a:rPr lang="ko-KR" altLang="en-US" sz="1400" dirty="0"/>
              <a:t>")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GPIO.output</a:t>
            </a:r>
            <a:r>
              <a:rPr lang="ko-KR" altLang="en-US" sz="1400" dirty="0"/>
              <a:t>(4,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(1)</a:t>
            </a:r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533F2-C58B-224D-D9E8-29F1D3E1D6AD}"/>
              </a:ext>
            </a:extLst>
          </p:cNvPr>
          <p:cNvSpPr txBox="1"/>
          <p:nvPr/>
        </p:nvSpPr>
        <p:spPr>
          <a:xfrm>
            <a:off x="9213907" y="1140987"/>
            <a:ext cx="12013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PIRLED.py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35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58055" y="1156052"/>
            <a:ext cx="4388498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0058" y="971386"/>
            <a:ext cx="13600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LEDOnOff.c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13992" y="4996011"/>
            <a:ext cx="761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켜고 끄는 동작이 너무 빠르기 때문에 중간 정도의 밝기로 켜져 있는 것처럼 보임</a:t>
            </a:r>
          </a:p>
        </p:txBody>
      </p:sp>
    </p:spTree>
    <p:extLst>
      <p:ext uri="{BB962C8B-B14F-4D97-AF65-F5344CB8AC3E}">
        <p14:creationId xmlns:p14="http://schemas.microsoft.com/office/powerpoint/2010/main" val="3155626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768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Sound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47786"/>
            <a:ext cx="6177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소리 감지 센서 </a:t>
            </a:r>
            <a:r>
              <a:rPr lang="en-US" altLang="ko-KR" dirty="0"/>
              <a:t>- Sound sensor or Sound detector sensor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137" y="1403810"/>
            <a:ext cx="4979031" cy="1859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826" y="3638112"/>
            <a:ext cx="7131547" cy="28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5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Sound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4102" y="1739717"/>
            <a:ext cx="5038532" cy="440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</a:t>
            </a:r>
            <a:r>
              <a:rPr lang="en-US" altLang="ko-KR" sz="1400" dirty="0"/>
              <a:t>SPI</a:t>
            </a:r>
            <a:r>
              <a:rPr lang="ko-KR" altLang="en-US" sz="1400" dirty="0"/>
              <a:t>.</a:t>
            </a:r>
            <a:r>
              <a:rPr lang="ko-KR" altLang="en-US" sz="1400" dirty="0" err="1"/>
              <a:t>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SPI_CH 0</a:t>
            </a:r>
            <a:endParaRPr lang="en-US" altLang="ko-KR" sz="1400" dirty="0"/>
          </a:p>
          <a:p>
            <a:r>
              <a:rPr lang="ko-KR" altLang="en-US" sz="1400" dirty="0"/>
              <a:t>#define ADC_CH2 2</a:t>
            </a:r>
            <a:endParaRPr lang="en-US" altLang="ko-KR" sz="1400" dirty="0"/>
          </a:p>
          <a:p>
            <a:r>
              <a:rPr lang="ko-KR" altLang="en-US" sz="1400" dirty="0"/>
              <a:t>#define ADC_CS 8</a:t>
            </a:r>
            <a:endParaRPr lang="en-US" altLang="ko-KR" sz="1400" dirty="0"/>
          </a:p>
          <a:p>
            <a:r>
              <a:rPr lang="ko-KR" altLang="en-US" sz="1400" dirty="0"/>
              <a:t>#define SPI_SPEED 500000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=0, i;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unsigned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[3];</a:t>
            </a:r>
            <a:endParaRPr lang="en-US" altLang="ko-KR" sz="1400" dirty="0"/>
          </a:p>
          <a:p>
            <a:r>
              <a:rPr lang="ko-KR" altLang="en-US" sz="1400" dirty="0"/>
              <a:t>	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(ADC_CS,OUTPUT);</a:t>
            </a:r>
            <a:endParaRPr lang="en-US" altLang="ko-KR" sz="1400" dirty="0"/>
          </a:p>
          <a:p>
            <a:r>
              <a:rPr lang="ko-KR" altLang="en-US" sz="1400" dirty="0"/>
              <a:t>	if(</a:t>
            </a:r>
            <a:r>
              <a:rPr lang="ko-KR" altLang="en-US" sz="1400" dirty="0" err="1"/>
              <a:t>wiringPiSPISetup</a:t>
            </a:r>
            <a:r>
              <a:rPr lang="ko-KR" altLang="en-US" sz="1400" dirty="0"/>
              <a:t>(SPI_CH,SPI_SPEED) == -1){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wiringPi</a:t>
            </a:r>
            <a:r>
              <a:rPr lang="ko-KR" altLang="en-US" sz="1400" dirty="0"/>
              <a:t> SPI </a:t>
            </a:r>
            <a:r>
              <a:rPr lang="ko-KR" altLang="en-US" sz="1400" dirty="0" err="1"/>
              <a:t>Setup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failed</a:t>
            </a:r>
            <a:r>
              <a:rPr lang="ko-KR" altLang="en-US" sz="1400" dirty="0"/>
              <a:t>!\n");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exit</a:t>
            </a:r>
            <a:r>
              <a:rPr lang="ko-KR" altLang="en-US" sz="1400" dirty="0"/>
              <a:t>(0);</a:t>
            </a:r>
            <a:endParaRPr lang="en-US" altLang="ko-KR" sz="1400" dirty="0"/>
          </a:p>
          <a:p>
            <a:r>
              <a:rPr lang="ko-KR" altLang="en-US" sz="1400" dirty="0"/>
              <a:t>	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61045" y="1246570"/>
            <a:ext cx="5821514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2060"/>
                </a:solidFill>
              </a:rPr>
              <a:t>	for(i=0; i&lt;200;i++){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[0] = 0x06 | ((ADC_CH2 &amp; 0x07)&gt;&gt;2);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[1] = ((ADC_CH2 &amp; 0x07)&lt;&lt;6);	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</a:t>
            </a:r>
            <a:r>
              <a:rPr lang="en-US" altLang="ko-KR" sz="1400" dirty="0">
                <a:solidFill>
                  <a:srgbClr val="002060"/>
                </a:solidFill>
              </a:rPr>
              <a:t>	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[2] = 0x00;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digitalWrite</a:t>
            </a:r>
            <a:r>
              <a:rPr lang="ko-KR" altLang="en-US" sz="1400" dirty="0">
                <a:solidFill>
                  <a:srgbClr val="002060"/>
                </a:solidFill>
              </a:rPr>
              <a:t>(ADC_CS,0);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wiringPiSPIDataRW</a:t>
            </a:r>
            <a:r>
              <a:rPr lang="ko-KR" altLang="en-US" sz="1400" dirty="0">
                <a:solidFill>
                  <a:srgbClr val="002060"/>
                </a:solidFill>
              </a:rPr>
              <a:t>(SPI_CH,buf,3);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[1] = 0x0F &amp; 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[1];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adcValue</a:t>
            </a:r>
            <a:r>
              <a:rPr lang="ko-KR" altLang="en-US" sz="1400" dirty="0">
                <a:solidFill>
                  <a:srgbClr val="002060"/>
                </a:solidFill>
              </a:rPr>
              <a:t> = (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[1] &lt;&lt; 8) | 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[2];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digitalWrite</a:t>
            </a:r>
            <a:r>
              <a:rPr lang="ko-KR" altLang="en-US" sz="1400" dirty="0">
                <a:solidFill>
                  <a:srgbClr val="002060"/>
                </a:solidFill>
              </a:rPr>
              <a:t>(ADC_CS,1);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printf</a:t>
            </a:r>
            <a:r>
              <a:rPr lang="ko-KR" altLang="en-US" sz="1400" dirty="0">
                <a:solidFill>
                  <a:srgbClr val="002060"/>
                </a:solidFill>
              </a:rPr>
              <a:t>("</a:t>
            </a:r>
            <a:r>
              <a:rPr lang="ko-KR" altLang="en-US" sz="1400" dirty="0" err="1">
                <a:solidFill>
                  <a:srgbClr val="002060"/>
                </a:solidFill>
              </a:rPr>
              <a:t>Sound</a:t>
            </a:r>
            <a:r>
              <a:rPr lang="ko-KR" altLang="en-US" sz="1400" dirty="0">
                <a:solidFill>
                  <a:srgbClr val="002060"/>
                </a:solidFill>
              </a:rPr>
              <a:t> ADC </a:t>
            </a:r>
            <a:r>
              <a:rPr lang="ko-KR" altLang="en-US" sz="1400" dirty="0" err="1">
                <a:solidFill>
                  <a:srgbClr val="002060"/>
                </a:solidFill>
              </a:rPr>
              <a:t>Value</a:t>
            </a:r>
            <a:r>
              <a:rPr lang="ko-KR" altLang="en-US" sz="1400" dirty="0">
                <a:solidFill>
                  <a:srgbClr val="002060"/>
                </a:solidFill>
              </a:rPr>
              <a:t> -&gt; %</a:t>
            </a:r>
            <a:r>
              <a:rPr lang="ko-KR" altLang="en-US" sz="1400" dirty="0" err="1">
                <a:solidFill>
                  <a:srgbClr val="002060"/>
                </a:solidFill>
              </a:rPr>
              <a:t>d</a:t>
            </a:r>
            <a:r>
              <a:rPr lang="ko-KR" altLang="en-US" sz="1400" dirty="0">
                <a:solidFill>
                  <a:srgbClr val="002060"/>
                </a:solidFill>
              </a:rPr>
              <a:t>\n",</a:t>
            </a:r>
            <a:r>
              <a:rPr lang="ko-KR" altLang="en-US" sz="1400" dirty="0" err="1">
                <a:solidFill>
                  <a:srgbClr val="002060"/>
                </a:solidFill>
              </a:rPr>
              <a:t>adcValue</a:t>
            </a:r>
            <a:r>
              <a:rPr lang="ko-KR" altLang="en-US" sz="1400" dirty="0">
                <a:solidFill>
                  <a:srgbClr val="002060"/>
                </a:solidFill>
              </a:rPr>
              <a:t>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usleep</a:t>
            </a:r>
            <a:r>
              <a:rPr lang="ko-KR" altLang="en-US" sz="1400" dirty="0">
                <a:solidFill>
                  <a:srgbClr val="002060"/>
                </a:solidFill>
              </a:rPr>
              <a:t>(100000);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}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</a:t>
            </a:r>
            <a:r>
              <a:rPr lang="ko-KR" altLang="en-US" sz="1400" dirty="0" err="1">
                <a:solidFill>
                  <a:srgbClr val="002060"/>
                </a:solidFill>
              </a:rPr>
              <a:t>return</a:t>
            </a:r>
            <a:r>
              <a:rPr lang="ko-KR" altLang="en-US" sz="1400" dirty="0">
                <a:solidFill>
                  <a:srgbClr val="002060"/>
                </a:solidFill>
              </a:rPr>
              <a:t> 0;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}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1207" y="1555051"/>
            <a:ext cx="10134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Sound.c</a:t>
            </a:r>
            <a:endParaRPr lang="ko-KR" altLang="en-US" dirty="0"/>
          </a:p>
        </p:txBody>
      </p:sp>
      <p:sp>
        <p:nvSpPr>
          <p:cNvPr id="2" name="직사각형 1">
            <a:hlinkClick r:id="rId2"/>
          </p:cNvPr>
          <p:cNvSpPr/>
          <p:nvPr/>
        </p:nvSpPr>
        <p:spPr>
          <a:xfrm>
            <a:off x="7728214" y="5963340"/>
            <a:ext cx="3831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1" dirty="0" err="1"/>
              <a:t>curl</a:t>
            </a:r>
            <a:r>
              <a:rPr lang="ko-KR" altLang="en-US" sz="1400" i="1" dirty="0"/>
              <a:t> https://get.pimoroni.com/gfxhat | </a:t>
            </a:r>
            <a:r>
              <a:rPr lang="ko-KR" altLang="en-US" sz="1400" i="1" dirty="0" err="1"/>
              <a:t>bash</a:t>
            </a:r>
            <a:endParaRPr lang="ko-KR" altLang="en-US" sz="1400" i="1" dirty="0"/>
          </a:p>
          <a:p>
            <a:r>
              <a:rPr lang="ko-KR" altLang="en-US" sz="1400" i="1" dirty="0" err="1"/>
              <a:t>sudo</a:t>
            </a:r>
            <a:r>
              <a:rPr lang="ko-KR" altLang="en-US" sz="1400" i="1" dirty="0"/>
              <a:t> pip3 install </a:t>
            </a:r>
            <a:r>
              <a:rPr lang="ko-KR" altLang="en-US" sz="1400" i="1" dirty="0" err="1"/>
              <a:t>gfxhat</a:t>
            </a:r>
            <a:endParaRPr lang="ko-KR" altLang="en-US" sz="1400" i="1" dirty="0"/>
          </a:p>
        </p:txBody>
      </p:sp>
      <p:sp>
        <p:nvSpPr>
          <p:cNvPr id="3" name="직사각형 2"/>
          <p:cNvSpPr/>
          <p:nvPr/>
        </p:nvSpPr>
        <p:spPr>
          <a:xfrm>
            <a:off x="7728214" y="5655563"/>
            <a:ext cx="4463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Unable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to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open</a:t>
            </a:r>
            <a:r>
              <a:rPr lang="ko-KR" altLang="en-US" sz="1400" dirty="0">
                <a:solidFill>
                  <a:srgbClr val="FF0000"/>
                </a:solidFill>
              </a:rPr>
              <a:t> SPI </a:t>
            </a:r>
            <a:r>
              <a:rPr lang="ko-KR" altLang="en-US" sz="1400" dirty="0" err="1">
                <a:solidFill>
                  <a:srgbClr val="FF0000"/>
                </a:solidFill>
              </a:rPr>
              <a:t>device</a:t>
            </a:r>
            <a:r>
              <a:rPr lang="ko-KR" altLang="en-US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No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such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file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or</a:t>
            </a:r>
            <a:r>
              <a:rPr lang="ko-KR" altLang="en-US" sz="1400" dirty="0">
                <a:solidFill>
                  <a:srgbClr val="FF0000"/>
                </a:solidFill>
              </a:rPr>
              <a:t> directory</a:t>
            </a:r>
          </a:p>
        </p:txBody>
      </p:sp>
    </p:spTree>
    <p:extLst>
      <p:ext uri="{BB962C8B-B14F-4D97-AF65-F5344CB8AC3E}">
        <p14:creationId xmlns:p14="http://schemas.microsoft.com/office/powerpoint/2010/main" val="257163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Sound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944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68" y="1191143"/>
            <a:ext cx="5908766" cy="15996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36" y="2790833"/>
            <a:ext cx="4506829" cy="38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53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07232" y="1085787"/>
            <a:ext cx="4621763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DC_INA 26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DC_INB 23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direction,i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(DC_INA,OUTPUT);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(DC_INB,OUTPUT);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(DC_INA,0);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(DC_INB,0);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("DC </a:t>
            </a:r>
            <a:r>
              <a:rPr lang="ko-KR" altLang="en-US" sz="1400" dirty="0" err="1"/>
              <a:t>motor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Start</a:t>
            </a:r>
            <a:r>
              <a:rPr lang="ko-KR" altLang="en-US" sz="1400" dirty="0"/>
              <a:t> !! \n");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("1. </a:t>
            </a:r>
            <a:r>
              <a:rPr lang="ko-KR" altLang="en-US" sz="1400" dirty="0" err="1"/>
              <a:t>forward</a:t>
            </a:r>
            <a:r>
              <a:rPr lang="ko-KR" altLang="en-US" sz="1400" dirty="0"/>
              <a:t>, 2. </a:t>
            </a:r>
            <a:r>
              <a:rPr lang="ko-KR" altLang="en-US" sz="1400" dirty="0" err="1"/>
              <a:t>reverse</a:t>
            </a:r>
            <a:r>
              <a:rPr lang="ko-KR" altLang="en-US" sz="1400" dirty="0"/>
              <a:t> 3.exit \n </a:t>
            </a:r>
            <a:r>
              <a:rPr lang="ko-KR" altLang="en-US" sz="1400" dirty="0" err="1"/>
              <a:t>select</a:t>
            </a:r>
            <a:r>
              <a:rPr lang="ko-KR" altLang="en-US" sz="1400" dirty="0"/>
              <a:t> : ");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51037" y="1085787"/>
            <a:ext cx="4453812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scanf</a:t>
            </a:r>
            <a:r>
              <a:rPr lang="ko-KR" altLang="en-US" sz="1400" dirty="0"/>
              <a:t>("%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",&amp;</a:t>
            </a:r>
            <a:r>
              <a:rPr lang="ko-KR" altLang="en-US" sz="1400" dirty="0" err="1"/>
              <a:t>direction</a:t>
            </a:r>
            <a:r>
              <a:rPr lang="ko-KR" altLang="en-US" sz="1400" dirty="0"/>
              <a:t>);</a:t>
            </a:r>
            <a:endParaRPr lang="en-US" altLang="ko-KR" sz="1400" dirty="0"/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direction</a:t>
            </a:r>
            <a:r>
              <a:rPr lang="ko-KR" altLang="en-US" sz="1400" dirty="0"/>
              <a:t>==1){</a:t>
            </a:r>
            <a:endParaRPr lang="en-US" altLang="ko-KR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forward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Selected</a:t>
            </a:r>
            <a:r>
              <a:rPr lang="ko-KR" altLang="en-US" sz="1400" dirty="0"/>
              <a:t> !!\n");</a:t>
            </a:r>
            <a:endParaRPr lang="en-US" altLang="ko-KR" sz="1400" dirty="0"/>
          </a:p>
          <a:p>
            <a:r>
              <a:rPr lang="ko-KR" altLang="en-US" sz="1400" dirty="0"/>
              <a:t>                        for(i=0; i&lt;5;i++){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(DC_INB,1);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(DC_INB,0);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                        }</a:t>
            </a:r>
            <a:endParaRPr lang="en-US" altLang="ko-KR" sz="1400" dirty="0"/>
          </a:p>
          <a:p>
            <a:r>
              <a:rPr lang="ko-KR" altLang="en-US" sz="1400" dirty="0"/>
              <a:t>                }</a:t>
            </a:r>
            <a:r>
              <a:rPr lang="en-US" altLang="ko-KR" sz="1400" dirty="0"/>
              <a:t>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if(</a:t>
            </a:r>
            <a:r>
              <a:rPr lang="ko-KR" altLang="en-US" sz="1400" dirty="0" err="1"/>
              <a:t>direction</a:t>
            </a:r>
            <a:r>
              <a:rPr lang="ko-KR" altLang="en-US" sz="1400" dirty="0"/>
              <a:t>==2){</a:t>
            </a:r>
            <a:endParaRPr lang="en-US" altLang="ko-KR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reverse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Selected</a:t>
            </a:r>
            <a:r>
              <a:rPr lang="ko-KR" altLang="en-US" sz="1400" dirty="0"/>
              <a:t> !!\n");</a:t>
            </a:r>
            <a:endParaRPr lang="en-US" altLang="ko-KR" sz="1400" dirty="0"/>
          </a:p>
          <a:p>
            <a:r>
              <a:rPr lang="ko-KR" altLang="en-US" sz="1400" dirty="0"/>
              <a:t>                        for(i=0; i&lt;5; i++){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(DC_INA,1);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(DC_INA,0);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                        }</a:t>
            </a:r>
            <a:endParaRPr lang="en-US" altLang="ko-KR" sz="1400" dirty="0"/>
          </a:p>
          <a:p>
            <a:r>
              <a:rPr lang="ko-KR" altLang="en-US" sz="1400" dirty="0"/>
              <a:t>                }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if(</a:t>
            </a:r>
            <a:r>
              <a:rPr lang="ko-KR" altLang="en-US" sz="1400" dirty="0" err="1"/>
              <a:t>direction</a:t>
            </a:r>
            <a:r>
              <a:rPr lang="ko-KR" altLang="en-US" sz="1400" dirty="0"/>
              <a:t>==3){</a:t>
            </a:r>
            <a:endParaRPr lang="en-US" altLang="ko-KR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exit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Selected</a:t>
            </a:r>
            <a:r>
              <a:rPr lang="ko-KR" altLang="en-US" sz="1400" dirty="0"/>
              <a:t> !!\n");</a:t>
            </a:r>
            <a:endParaRPr lang="en-US" altLang="ko-KR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break</a:t>
            </a:r>
            <a:r>
              <a:rPr lang="ko-KR" altLang="en-US" sz="1400" dirty="0"/>
              <a:t>;</a:t>
            </a:r>
            <a:endParaRPr lang="en-US" altLang="ko-KR" sz="1400" dirty="0"/>
          </a:p>
          <a:p>
            <a:r>
              <a:rPr lang="ko-KR" altLang="en-US" sz="1400" dirty="0"/>
              <a:t>                }</a:t>
            </a:r>
            <a:endParaRPr lang="en-US" altLang="ko-KR" sz="1400" dirty="0"/>
          </a:p>
          <a:p>
            <a:r>
              <a:rPr lang="ko-KR" altLang="en-US" sz="1400" dirty="0"/>
              <a:t>        }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4335" y="901121"/>
            <a:ext cx="12825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DCMotor.c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900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B1C4E-9E7C-88C6-4D32-3F7A05EFF209}"/>
              </a:ext>
            </a:extLst>
          </p:cNvPr>
          <p:cNvSpPr txBox="1"/>
          <p:nvPr/>
        </p:nvSpPr>
        <p:spPr>
          <a:xfrm>
            <a:off x="1711697" y="863370"/>
            <a:ext cx="7338174" cy="5693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gpiozero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import</a:t>
            </a:r>
            <a:r>
              <a:rPr lang="ko-KR" altLang="en-US" sz="1400" dirty="0"/>
              <a:t> Motor</a:t>
            </a:r>
          </a:p>
          <a:p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sleep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/>
              <a:t># 모터 핀 세팅.</a:t>
            </a:r>
          </a:p>
          <a:p>
            <a:r>
              <a:rPr lang="ko-KR" altLang="en-US" sz="1400" dirty="0" err="1"/>
              <a:t>motorR</a:t>
            </a:r>
            <a:r>
              <a:rPr lang="ko-KR" altLang="en-US" sz="1400" dirty="0"/>
              <a:t> = Motor(</a:t>
            </a:r>
            <a:r>
              <a:rPr lang="ko-KR" altLang="en-US" sz="1400" dirty="0" err="1"/>
              <a:t>forward</a:t>
            </a:r>
            <a:r>
              <a:rPr lang="ko-KR" altLang="en-US" sz="1400" dirty="0"/>
              <a:t>=12,backward=13) # 모터 객체 생성.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</a:t>
            </a:r>
            <a:r>
              <a:rPr lang="ko-KR" altLang="en-US" sz="1400" dirty="0" err="1"/>
              <a:t>speed</a:t>
            </a:r>
            <a:r>
              <a:rPr lang="ko-KR" altLang="en-US" sz="1400" dirty="0"/>
              <a:t> 변수에 0~1 사이의 값을 넣어서 속도를 조절할 수 있다. 수가 클수록 빠르다.</a:t>
            </a:r>
          </a:p>
          <a:p>
            <a:r>
              <a:rPr lang="ko-KR" altLang="en-US" sz="1400" dirty="0"/>
              <a:t># 3초 동안 전진</a:t>
            </a:r>
          </a:p>
          <a:p>
            <a:r>
              <a:rPr lang="ko-KR" altLang="en-US" sz="1400" dirty="0" err="1"/>
              <a:t>motorR.forward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speed</a:t>
            </a:r>
            <a:r>
              <a:rPr lang="ko-KR" altLang="en-US" sz="1400" dirty="0"/>
              <a:t>=0.7)</a:t>
            </a:r>
          </a:p>
          <a:p>
            <a:r>
              <a:rPr lang="ko-KR" altLang="en-US" sz="1400" dirty="0" err="1"/>
              <a:t>sleep</a:t>
            </a:r>
            <a:r>
              <a:rPr lang="ko-KR" altLang="en-US" sz="1400" dirty="0"/>
              <a:t>(3)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3초 동안 후진</a:t>
            </a:r>
          </a:p>
          <a:p>
            <a:r>
              <a:rPr lang="ko-KR" altLang="en-US" sz="1400" dirty="0" err="1"/>
              <a:t>motorR.backward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speed</a:t>
            </a:r>
            <a:r>
              <a:rPr lang="ko-KR" altLang="en-US" sz="1400" dirty="0"/>
              <a:t>=0.7)</a:t>
            </a:r>
          </a:p>
          <a:p>
            <a:r>
              <a:rPr lang="ko-KR" altLang="en-US" sz="1400" dirty="0" err="1"/>
              <a:t>sleep</a:t>
            </a:r>
            <a:r>
              <a:rPr lang="ko-KR" altLang="en-US" sz="1400" dirty="0"/>
              <a:t>(3)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3초 동안 좌회전</a:t>
            </a:r>
          </a:p>
          <a:p>
            <a:r>
              <a:rPr lang="ko-KR" altLang="en-US" sz="1400" dirty="0" err="1"/>
              <a:t>motorR.forward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speed</a:t>
            </a:r>
            <a:r>
              <a:rPr lang="ko-KR" altLang="en-US" sz="1400" dirty="0"/>
              <a:t>=0.7)</a:t>
            </a:r>
          </a:p>
          <a:p>
            <a:r>
              <a:rPr lang="ko-KR" altLang="en-US" sz="1400" dirty="0" err="1"/>
              <a:t>sleep</a:t>
            </a:r>
            <a:r>
              <a:rPr lang="ko-KR" altLang="en-US" sz="1400" dirty="0"/>
              <a:t>(3)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3초 동안 우회전</a:t>
            </a:r>
          </a:p>
          <a:p>
            <a:r>
              <a:rPr lang="ko-KR" altLang="en-US" sz="1400" dirty="0" err="1"/>
              <a:t>motorR.backward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speed</a:t>
            </a:r>
            <a:r>
              <a:rPr lang="ko-KR" altLang="en-US" sz="1400" dirty="0"/>
              <a:t>=0.7)</a:t>
            </a:r>
          </a:p>
          <a:p>
            <a:r>
              <a:rPr lang="ko-KR" altLang="en-US" sz="1400" dirty="0" err="1"/>
              <a:t>sleep</a:t>
            </a:r>
            <a:r>
              <a:rPr lang="ko-KR" altLang="en-US" sz="1400" dirty="0"/>
              <a:t>(3)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모터 정지.</a:t>
            </a:r>
          </a:p>
          <a:p>
            <a:r>
              <a:rPr lang="ko-KR" altLang="en-US" sz="1400" dirty="0" err="1"/>
              <a:t>motorR.stop</a:t>
            </a:r>
            <a:r>
              <a:rPr lang="ko-KR" altLang="en-US" sz="140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23F1-BCE9-D68F-F3B6-EF7F019E73D2}"/>
              </a:ext>
            </a:extLst>
          </p:cNvPr>
          <p:cNvSpPr txBox="1"/>
          <p:nvPr/>
        </p:nvSpPr>
        <p:spPr>
          <a:xfrm>
            <a:off x="8200947" y="678704"/>
            <a:ext cx="16704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PyDCMotor.py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878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9837D1-1F54-E593-E016-3B8B57CA5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24" y="1350543"/>
            <a:ext cx="6735115" cy="466790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6D4956-25B8-A58F-6D65-4877B627B72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0E9F54-293F-C6BD-6060-25ED314BC2B5}"/>
              </a:ext>
            </a:extLst>
          </p:cNvPr>
          <p:cNvSpPr txBox="1"/>
          <p:nvPr/>
        </p:nvSpPr>
        <p:spPr>
          <a:xfrm>
            <a:off x="93305" y="76147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Example(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참고용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890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6D4956-25B8-A58F-6D65-4877B627B72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0E9F54-293F-C6BD-6060-25ED314BC2B5}"/>
              </a:ext>
            </a:extLst>
          </p:cNvPr>
          <p:cNvSpPr txBox="1"/>
          <p:nvPr/>
        </p:nvSpPr>
        <p:spPr>
          <a:xfrm>
            <a:off x="93305" y="76147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Example(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참고용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DE31C-9326-3297-3997-22C49E85139A}"/>
              </a:ext>
            </a:extLst>
          </p:cNvPr>
          <p:cNvSpPr txBox="1"/>
          <p:nvPr/>
        </p:nvSpPr>
        <p:spPr>
          <a:xfrm>
            <a:off x="820269" y="742347"/>
            <a:ext cx="6575613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from </a:t>
            </a:r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gpiozero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 import Motor </a:t>
            </a:r>
          </a:p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from time import sleep </a:t>
            </a:r>
          </a:p>
          <a:p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모터 핀 세팅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 = Motor(forward=23,backward=22) </a:t>
            </a: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오른쪽 모터 객체 생성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 = Motor(forward=24,backward=25) </a:t>
            </a: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왼쪽 모터 객체 생성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speed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변수에 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0~1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사이의 값을 넣어서 속도를 조절할 수 있다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수가 클수록 빠르다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3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초 동안 전진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motorR.forward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motorL.forward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sleep(3) </a:t>
            </a:r>
          </a:p>
          <a:p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3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초 동안 후진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motorR.backward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motorL.backward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sleep(3)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F4890-A6D7-D904-459F-DEEA72B606BB}"/>
              </a:ext>
            </a:extLst>
          </p:cNvPr>
          <p:cNvSpPr txBox="1"/>
          <p:nvPr/>
        </p:nvSpPr>
        <p:spPr>
          <a:xfrm>
            <a:off x="7949455" y="780825"/>
            <a:ext cx="3319181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3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초 동안 좌회전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motorR.forward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motorL.backward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sleep(3) </a:t>
            </a:r>
          </a:p>
          <a:p>
            <a:endParaRPr lang="en-US" altLang="ko-KR" dirty="0">
              <a:solidFill>
                <a:srgbClr val="ABB2BF"/>
              </a:solidFill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3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초 동안 우회전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motorR.backward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motorL.forward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sleep(3)</a:t>
            </a:r>
          </a:p>
          <a:p>
            <a:endParaRPr lang="en-US" altLang="ko-KR" dirty="0">
              <a:solidFill>
                <a:srgbClr val="ABB2BF"/>
              </a:solidFill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양쪽 모터 정지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motorR.stop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()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motorL.stop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205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6D4956-25B8-A58F-6D65-4877B627B72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0E9F54-293F-C6BD-6060-25ED314BC2B5}"/>
              </a:ext>
            </a:extLst>
          </p:cNvPr>
          <p:cNvSpPr txBox="1"/>
          <p:nvPr/>
        </p:nvSpPr>
        <p:spPr>
          <a:xfrm>
            <a:off x="93305" y="76147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57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58055" y="1156052"/>
            <a:ext cx="438849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delay(500);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delay(500);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68748" y="971386"/>
            <a:ext cx="17556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LEDOnOff500.c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2319" y="5565179"/>
            <a:ext cx="5673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초 주기로 </a:t>
            </a:r>
            <a:r>
              <a:rPr lang="en-US" altLang="ko-KR" sz="1600" dirty="0"/>
              <a:t>LED</a:t>
            </a:r>
            <a:r>
              <a:rPr lang="ko-KR" altLang="en-US" sz="1600" dirty="0"/>
              <a:t>가 켜졌다 꺼짐</a:t>
            </a:r>
            <a:r>
              <a:rPr lang="en-US" altLang="ko-KR" sz="1600" dirty="0"/>
              <a:t>. 1Hz</a:t>
            </a:r>
            <a:r>
              <a:rPr lang="ko-KR" altLang="en-US" sz="1600" dirty="0"/>
              <a:t>의 주파수로 </a:t>
            </a:r>
            <a:r>
              <a:rPr lang="en-US" altLang="ko-KR" sz="1600" dirty="0"/>
              <a:t>LED</a:t>
            </a:r>
            <a:r>
              <a:rPr lang="ko-KR" altLang="en-US" sz="1600" dirty="0"/>
              <a:t>가 점멸</a:t>
            </a:r>
          </a:p>
        </p:txBody>
      </p:sp>
    </p:spTree>
    <p:extLst>
      <p:ext uri="{BB962C8B-B14F-4D97-AF65-F5344CB8AC3E}">
        <p14:creationId xmlns:p14="http://schemas.microsoft.com/office/powerpoint/2010/main" val="1894232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Step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9" y="863677"/>
            <a:ext cx="5196379" cy="2271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29" y="863677"/>
            <a:ext cx="5591955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0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Step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36236" y="1202133"/>
            <a:ext cx="3455437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STEP_OUTA 27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STEP_OUTB 0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STEP_OUT2A 1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STEP_OUT2B 24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i;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(STEP_OUTA,OUTPUT);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(STEP_OUTB,OUTPUT);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(STEP_OUT2A,OUTPUT);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(STEP_OUT2B,OUTPUT);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(STEP_OUTA,0);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(STEP_OUTB,0);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(STEP_OUT2A,0);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(STEP_OUT2B,0);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44343" y="1202133"/>
            <a:ext cx="399661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Step</a:t>
            </a:r>
            <a:r>
              <a:rPr lang="ko-KR" altLang="en-US" sz="1400" dirty="0"/>
              <a:t> Motor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Start</a:t>
            </a:r>
            <a:r>
              <a:rPr lang="ko-KR" altLang="en-US" sz="1400" dirty="0"/>
              <a:t> !! \n");</a:t>
            </a:r>
          </a:p>
          <a:p>
            <a:r>
              <a:rPr lang="ko-KR" altLang="en-US" sz="1400" dirty="0"/>
              <a:t>        for(i=0;i&lt;2000;i++){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(STEP_OUTA,1);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(STEP_OUTA,0);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(STEP_OUTB,1);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(STEP_OUTB,0);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(STEP_OUT2A,1);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(STEP_OUT2A,0);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(STEP_OUT2B,1);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(STEP_OUT2B,0);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1828" y="1017467"/>
            <a:ext cx="14280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StepMotor.c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787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89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Light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85" y="1728421"/>
            <a:ext cx="5210960" cy="28902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945" y="1499905"/>
            <a:ext cx="6077798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5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Light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27110" y="1163351"/>
            <a:ext cx="4481804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wiringPiSPI.h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SPI_CH 0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ADC_CH0 0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ADC_CS 8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SPI_SPEED 500000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=0, i;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unsigned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[3];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(ADC_CS,OUTPUT);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wiringPiSPISetup</a:t>
            </a:r>
            <a:r>
              <a:rPr lang="ko-KR" altLang="en-US" sz="1400" dirty="0"/>
              <a:t>(SPI_CH,SPI_SPEED) == -1){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wiringPi</a:t>
            </a:r>
            <a:r>
              <a:rPr lang="ko-KR" altLang="en-US" sz="1400" dirty="0"/>
              <a:t> SPI </a:t>
            </a:r>
            <a:r>
              <a:rPr lang="ko-KR" altLang="en-US" sz="1400" dirty="0" err="1"/>
              <a:t>Setup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failed</a:t>
            </a:r>
            <a:r>
              <a:rPr lang="ko-KR" altLang="en-US" sz="1400" dirty="0"/>
              <a:t>!\n");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exit</a:t>
            </a:r>
            <a:r>
              <a:rPr lang="ko-KR" altLang="en-US" sz="1400" dirty="0"/>
              <a:t>(0);</a:t>
            </a:r>
          </a:p>
          <a:p>
            <a:r>
              <a:rPr lang="ko-KR" altLang="en-US" sz="1400" dirty="0"/>
              <a:t>        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239069" y="1163351"/>
            <a:ext cx="4966996" cy="31085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for(i=0; i&lt;200;i++){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[0] = 0x06 | ((ADC_CH0 &amp; 0x07)&gt;&gt;2);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= ((ADC_CH0 &amp; 0x07)&lt;&lt;6);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[2] = 0x00;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(ADC_CS,0);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wiringPiSPIDataRW</a:t>
            </a:r>
            <a:r>
              <a:rPr lang="ko-KR" altLang="en-US" sz="1400" dirty="0"/>
              <a:t>(SPI_CH,buf,3);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= 0x0F &amp;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 = (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&lt;&lt; 8) |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[2];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(ADC_CS,1);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Light</a:t>
            </a:r>
            <a:r>
              <a:rPr lang="ko-KR" altLang="en-US" sz="1400" dirty="0"/>
              <a:t> ADC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-&gt;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\n",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(100000);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310" y="978685"/>
            <a:ext cx="15537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LightSencor.c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346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5221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Ultrasonic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96" y="1123428"/>
            <a:ext cx="7011378" cy="1905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32" y="3028694"/>
            <a:ext cx="7461105" cy="357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Ultrasonic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91004" y="1324003"/>
            <a:ext cx="3016898" cy="3323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trigPin</a:t>
            </a:r>
            <a:r>
              <a:rPr lang="ko-KR" altLang="en-US" sz="1400" dirty="0"/>
              <a:t> 28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echoPin</a:t>
            </a:r>
            <a:r>
              <a:rPr lang="ko-KR" altLang="en-US" sz="1400" dirty="0"/>
              <a:t> 29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distance</a:t>
            </a:r>
            <a:r>
              <a:rPr lang="ko-KR" altLang="en-US" sz="1400" dirty="0"/>
              <a:t>=0,i;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long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startTime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travelTime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trigPin</a:t>
            </a:r>
            <a:r>
              <a:rPr lang="ko-KR" altLang="en-US" sz="1400" dirty="0"/>
              <a:t>, 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echoPin</a:t>
            </a:r>
            <a:r>
              <a:rPr lang="ko-KR" altLang="en-US" sz="1400" dirty="0"/>
              <a:t>, INPUT);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ultra</a:t>
            </a:r>
            <a:r>
              <a:rPr lang="ko-KR" altLang="en-US" sz="1400" dirty="0"/>
              <a:t>: \n");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987143" y="1324003"/>
            <a:ext cx="4397828" cy="3323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for(i=0;i&lt;20;i++){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trigPin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trigPin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trigPin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echoPin</a:t>
            </a:r>
            <a:r>
              <a:rPr lang="ko-KR" altLang="en-US" sz="1400" dirty="0"/>
              <a:t>) == LOW);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startTime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micros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echoPin</a:t>
            </a:r>
            <a:r>
              <a:rPr lang="ko-KR" altLang="en-US" sz="1400" dirty="0"/>
              <a:t>) == HIGH);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travelTime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micros</a:t>
            </a:r>
            <a:r>
              <a:rPr lang="ko-KR" altLang="en-US" sz="1400" dirty="0"/>
              <a:t>() - </a:t>
            </a:r>
            <a:r>
              <a:rPr lang="ko-KR" altLang="en-US" sz="1400" dirty="0" err="1"/>
              <a:t>startTime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distance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travelTime</a:t>
            </a:r>
            <a:r>
              <a:rPr lang="ko-KR" altLang="en-US" sz="1400" dirty="0"/>
              <a:t> / 58;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Distance</a:t>
            </a:r>
            <a:r>
              <a:rPr lang="ko-KR" altLang="en-US" sz="1400" dirty="0"/>
              <a:t>: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cm</a:t>
            </a:r>
            <a:r>
              <a:rPr lang="ko-KR" altLang="en-US" sz="1400" dirty="0"/>
              <a:t>\n", </a:t>
            </a:r>
            <a:r>
              <a:rPr lang="ko-KR" altLang="en-US" sz="1400" dirty="0" err="1"/>
              <a:t>distance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6809" y="1156047"/>
            <a:ext cx="13805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Ultrasonic.c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4667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Ultrasonic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75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7301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Temperature and humidity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33" y="1284789"/>
            <a:ext cx="5982824" cy="12641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55" t="6082" b="3835"/>
          <a:stretch/>
        </p:blipFill>
        <p:spPr>
          <a:xfrm>
            <a:off x="2267340" y="3193682"/>
            <a:ext cx="7042276" cy="29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59355" y="1277350"/>
            <a:ext cx="438849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delay(50);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delay(50);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34117" y="1092684"/>
            <a:ext cx="16289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LEDOnOff50.c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33619" y="5686477"/>
            <a:ext cx="5953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초당 파형이 </a:t>
            </a:r>
            <a:r>
              <a:rPr lang="en-US" altLang="ko-KR" sz="1600" dirty="0"/>
              <a:t>10</a:t>
            </a:r>
            <a:r>
              <a:rPr lang="ko-KR" altLang="en-US" sz="1600" dirty="0"/>
              <a:t>개 생성</a:t>
            </a:r>
            <a:r>
              <a:rPr lang="en-US" altLang="ko-KR" sz="1600" dirty="0"/>
              <a:t>. 10Hz</a:t>
            </a:r>
            <a:r>
              <a:rPr lang="ko-KR" altLang="en-US" sz="1600" dirty="0"/>
              <a:t>의 주파수로 점멸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054359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666447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78535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890623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502711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114800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54359" y="2247515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278535" y="2247515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502711" y="2247515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666447" y="3124592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890623" y="3146144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114799" y="3146144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42271" y="3146144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2271" y="3528699"/>
            <a:ext cx="4416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주파수 </a:t>
            </a:r>
            <a:r>
              <a:rPr lang="en-US" altLang="ko-KR" sz="1600" dirty="0"/>
              <a:t>: 1</a:t>
            </a:r>
            <a:r>
              <a:rPr lang="ko-KR" altLang="en-US" sz="1600" dirty="0"/>
              <a:t>초간 반복되는 사각 파형의 개수</a:t>
            </a:r>
            <a:endParaRPr lang="en-US" altLang="ko-KR" sz="1600" dirty="0"/>
          </a:p>
          <a:p>
            <a:r>
              <a:rPr lang="ko-KR" altLang="en-US" sz="1600" dirty="0" err="1"/>
              <a:t>상하비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사각 파형의 </a:t>
            </a:r>
            <a:r>
              <a:rPr lang="en-US" altLang="ko-KR" sz="1600" dirty="0"/>
              <a:t>HIGH </a:t>
            </a:r>
            <a:r>
              <a:rPr lang="ko-KR" altLang="en-US" sz="1600" dirty="0"/>
              <a:t>값과 </a:t>
            </a:r>
            <a:r>
              <a:rPr lang="en-US" altLang="ko-KR" sz="1600" dirty="0"/>
              <a:t>LOW </a:t>
            </a:r>
            <a:r>
              <a:rPr lang="ko-KR" altLang="en-US" sz="1600" dirty="0"/>
              <a:t>값의 비</a:t>
            </a:r>
          </a:p>
        </p:txBody>
      </p:sp>
    </p:spTree>
    <p:extLst>
      <p:ext uri="{BB962C8B-B14F-4D97-AF65-F5344CB8AC3E}">
        <p14:creationId xmlns:p14="http://schemas.microsoft.com/office/powerpoint/2010/main" val="4246446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7301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Temperature and humidity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26997" y="883433"/>
            <a:ext cx="2792963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stdint.h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MAX_TIME 100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DHT11PIN 25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dht11_val[5]={0,0,0,0,0};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dht11_temp[5]={0,0,0,0,0};</a:t>
            </a:r>
          </a:p>
          <a:p>
            <a:r>
              <a:rPr lang="ko-KR" altLang="en-US" sz="1400" dirty="0" err="1"/>
              <a:t>float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farenheit_temp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void</a:t>
            </a:r>
            <a:r>
              <a:rPr lang="ko-KR" altLang="en-US" sz="1400" dirty="0"/>
              <a:t> dht11_read_val()  {</a:t>
            </a:r>
          </a:p>
          <a:p>
            <a:r>
              <a:rPr lang="ko-KR" altLang="en-US" sz="1400" dirty="0"/>
              <a:t>        uint8_t </a:t>
            </a:r>
            <a:r>
              <a:rPr lang="ko-KR" altLang="en-US" sz="1400" dirty="0" err="1"/>
              <a:t>lststate</a:t>
            </a:r>
            <a:r>
              <a:rPr lang="ko-KR" altLang="en-US" sz="1400" dirty="0"/>
              <a:t>=HIGH;</a:t>
            </a:r>
          </a:p>
          <a:p>
            <a:r>
              <a:rPr lang="ko-KR" altLang="en-US" sz="1400" dirty="0"/>
              <a:t>        uint8_t 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=0;</a:t>
            </a:r>
          </a:p>
          <a:p>
            <a:r>
              <a:rPr lang="ko-KR" altLang="en-US" sz="1400" dirty="0"/>
              <a:t>        uint8_t </a:t>
            </a:r>
            <a:r>
              <a:rPr lang="ko-KR" altLang="en-US" sz="1400" dirty="0" err="1"/>
              <a:t>j</a:t>
            </a:r>
            <a:r>
              <a:rPr lang="ko-KR" altLang="en-US" sz="1400" dirty="0"/>
              <a:t>=0,i;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float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farenheit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for(i=0;i&lt;5;i++)</a:t>
            </a:r>
          </a:p>
          <a:p>
            <a:r>
              <a:rPr lang="ko-KR" altLang="en-US" sz="1400" dirty="0"/>
              <a:t>                dht11_val[i]=0;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80653" y="883433"/>
            <a:ext cx="4733730" cy="5478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(DHT11PIN,OUTPUT);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(DHT11PIN,0);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(18);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(DHT11PIN,1);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delayMicroseconds</a:t>
            </a:r>
            <a:r>
              <a:rPr lang="ko-KR" altLang="en-US" sz="1400" dirty="0"/>
              <a:t>(40);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(DHT11PIN,INPUT);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for(i=0;i&lt;</a:t>
            </a:r>
            <a:r>
              <a:rPr lang="ko-KR" altLang="en-US" sz="1400" dirty="0" err="1"/>
              <a:t>MAX_TIME;i</a:t>
            </a:r>
            <a:r>
              <a:rPr lang="ko-KR" altLang="en-US" sz="1400" dirty="0"/>
              <a:t>++)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=0;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(DHT11PIN)==</a:t>
            </a:r>
            <a:r>
              <a:rPr lang="ko-KR" altLang="en-US" sz="1400" dirty="0" err="1"/>
              <a:t>lststate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++;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delayMicroseconds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        if(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==255)</a:t>
            </a:r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break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lststate</a:t>
            </a:r>
            <a:r>
              <a:rPr lang="ko-KR" altLang="en-US" sz="1400" dirty="0"/>
              <a:t>=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(DHT11PIN);</a:t>
            </a:r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==255)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break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if((i&gt;=4)&amp;&amp;(i%2==0)){</a:t>
            </a:r>
          </a:p>
          <a:p>
            <a:r>
              <a:rPr lang="ko-KR" altLang="en-US" sz="1400" dirty="0"/>
              <a:t>                                dht11_val[</a:t>
            </a:r>
            <a:r>
              <a:rPr lang="ko-KR" altLang="en-US" sz="1400" dirty="0" err="1"/>
              <a:t>j</a:t>
            </a:r>
            <a:r>
              <a:rPr lang="ko-KR" altLang="en-US" sz="1400" dirty="0"/>
              <a:t>/8]&lt;&lt;=1;</a:t>
            </a:r>
          </a:p>
          <a:p>
            <a:r>
              <a:rPr lang="ko-KR" altLang="en-US" sz="1400" dirty="0"/>
              <a:t>                                if(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&gt;16)</a:t>
            </a:r>
          </a:p>
          <a:p>
            <a:r>
              <a:rPr lang="ko-KR" altLang="en-US" sz="1400" dirty="0"/>
              <a:t>                                        dht11_val[</a:t>
            </a:r>
            <a:r>
              <a:rPr lang="ko-KR" altLang="en-US" sz="1400" dirty="0" err="1"/>
              <a:t>j</a:t>
            </a:r>
            <a:r>
              <a:rPr lang="ko-KR" altLang="en-US" sz="1400" dirty="0"/>
              <a:t>/8]|=1;</a:t>
            </a:r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j</a:t>
            </a:r>
            <a:r>
              <a:rPr lang="ko-KR" altLang="en-US" sz="1400" dirty="0"/>
              <a:t>++;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92141" y="742347"/>
            <a:ext cx="5581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th.c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980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7301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Temperature and humidity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919" y="945827"/>
            <a:ext cx="11716138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</a:t>
            </a:r>
            <a:r>
              <a:rPr lang="en-US" altLang="ko-KR" sz="1400" dirty="0"/>
              <a:t>        </a:t>
            </a:r>
            <a:r>
              <a:rPr lang="ko-KR" altLang="en-US" sz="1400" dirty="0"/>
              <a:t>if((</a:t>
            </a:r>
            <a:r>
              <a:rPr lang="ko-KR" altLang="en-US" sz="1400" dirty="0" err="1"/>
              <a:t>j</a:t>
            </a:r>
            <a:r>
              <a:rPr lang="ko-KR" altLang="en-US" sz="1400" dirty="0"/>
              <a:t>&gt;=40)&amp;&amp;(dht11_val[4]==((dht11_val[0]+dht11_val[1]+dht11_val[2]+dht11_val[3])&amp; 0xFF))){ 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farenheit</a:t>
            </a:r>
            <a:r>
              <a:rPr lang="ko-KR" altLang="en-US" sz="1400" dirty="0"/>
              <a:t>=dht11_val[2]*9./5.+32;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Humidity</a:t>
            </a:r>
            <a:r>
              <a:rPr lang="ko-KR" altLang="en-US" sz="1400" dirty="0"/>
              <a:t> =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.%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 %% </a:t>
            </a:r>
            <a:r>
              <a:rPr lang="ko-KR" altLang="en-US" sz="1400" dirty="0" err="1"/>
              <a:t>Temperature</a:t>
            </a:r>
            <a:r>
              <a:rPr lang="ko-KR" altLang="en-US" sz="1400" dirty="0"/>
              <a:t> =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.%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 *C %.1fF)\n",dht11_val[0],dht11_val[1],dht11_val[2],dht11_val[3],</a:t>
            </a:r>
            <a:r>
              <a:rPr lang="ko-KR" altLang="en-US" sz="1400" dirty="0" err="1"/>
              <a:t>farenheit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for(i=0; i&lt;5; i++)</a:t>
            </a:r>
          </a:p>
          <a:p>
            <a:r>
              <a:rPr lang="ko-KR" altLang="en-US" sz="1400" dirty="0"/>
              <a:t>                                dht11_temp[i] = dht11_val[i];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farenheit_temp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farenheit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}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Humidity</a:t>
            </a:r>
            <a:r>
              <a:rPr lang="ko-KR" altLang="en-US" sz="1400" dirty="0"/>
              <a:t> =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.%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 %% </a:t>
            </a:r>
            <a:r>
              <a:rPr lang="ko-KR" altLang="en-US" sz="1400" dirty="0" err="1"/>
              <a:t>Temperature</a:t>
            </a:r>
            <a:r>
              <a:rPr lang="ko-KR" altLang="en-US" sz="1400" dirty="0"/>
              <a:t> =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.%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 </a:t>
            </a:r>
            <a:r>
              <a:rPr lang="en-US" altLang="ko-KR" sz="1400" dirty="0"/>
              <a:t>*</a:t>
            </a:r>
            <a:r>
              <a:rPr lang="ko-KR" altLang="en-US" sz="1400" dirty="0"/>
              <a:t>C %.1f*</a:t>
            </a:r>
            <a:r>
              <a:rPr lang="ko-KR" altLang="en-US" sz="1400" dirty="0" err="1"/>
              <a:t>F</a:t>
            </a:r>
            <a:r>
              <a:rPr lang="ko-KR" altLang="en-US" sz="1400" dirty="0"/>
              <a:t>)\n",dht11_temp[0],dht11_temp[1],dht11_temp[2],dht11_temp[3],</a:t>
            </a:r>
            <a:r>
              <a:rPr lang="ko-KR" altLang="en-US" sz="1400" dirty="0" err="1"/>
              <a:t>farenheit_temp</a:t>
            </a:r>
            <a:r>
              <a:rPr lang="ko-KR" altLang="en-US" sz="1400" dirty="0"/>
              <a:t>);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9919" y="3929230"/>
            <a:ext cx="2643673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i;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()==-1)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for(i=0;i&lt;20;i++){</a:t>
            </a:r>
          </a:p>
          <a:p>
            <a:r>
              <a:rPr lang="ko-KR" altLang="en-US" sz="1400" dirty="0"/>
              <a:t>                dht11_read_val();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7692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7301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Temperature and humidity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447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Variable resistance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7" y="1943285"/>
            <a:ext cx="4808632" cy="2694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75" y="1558212"/>
            <a:ext cx="6253304" cy="36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7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Variable resistance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490" y="986069"/>
            <a:ext cx="4379167" cy="440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wiringPiSPI.h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SPI_CH 0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ADC_CH1 1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ADC_CS 8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SPI_SPEED 500000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=0, i;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unsigned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[3];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(ADC_CS,OUTPUT);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wiringPiSPISetup</a:t>
            </a:r>
            <a:r>
              <a:rPr lang="ko-KR" altLang="en-US" sz="1400" dirty="0"/>
              <a:t>(SPI_CH,SPI_SPEED) == -1){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wiringPi</a:t>
            </a:r>
            <a:r>
              <a:rPr lang="ko-KR" altLang="en-US" sz="1400" dirty="0"/>
              <a:t> SPI </a:t>
            </a:r>
            <a:r>
              <a:rPr lang="ko-KR" altLang="en-US" sz="1400" dirty="0" err="1"/>
              <a:t>Setup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failed</a:t>
            </a:r>
            <a:r>
              <a:rPr lang="ko-KR" altLang="en-US" sz="1400" dirty="0"/>
              <a:t>!\n");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exit</a:t>
            </a:r>
            <a:r>
              <a:rPr lang="ko-KR" altLang="en-US" sz="1400" dirty="0"/>
              <a:t>(0);</a:t>
            </a:r>
          </a:p>
          <a:p>
            <a:r>
              <a:rPr lang="ko-KR" altLang="en-US" sz="1400" dirty="0"/>
              <a:t>        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23045" y="986069"/>
            <a:ext cx="4668416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/>
              <a:t> for(i=0; i&lt;200;i++){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[0] = 0x06 | ((ADC_CH1 &amp; 0x07)&gt;&gt;2);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= ((ADC_CH1 &amp; 0x07)&lt;&lt;6);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[2] = 0x00;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(ADC_CS,0);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wiringPiSPIDataRW</a:t>
            </a:r>
            <a:r>
              <a:rPr lang="ko-KR" altLang="en-US" sz="1400" dirty="0"/>
              <a:t>(SPI_CH,buf,3);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= 0x0F &amp;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 = (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&lt;&lt; 8) |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[2];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(ADC_CS,1);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("VR ADC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-&gt;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\n",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(100000);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3094" y="801403"/>
            <a:ext cx="5182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176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Variable resistance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601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4B25F-5113-C09C-1BBC-FDC67FB50468}"/>
              </a:ext>
            </a:extLst>
          </p:cNvPr>
          <p:cNvSpPr txBox="1"/>
          <p:nvPr/>
        </p:nvSpPr>
        <p:spPr>
          <a:xfrm>
            <a:off x="611428" y="1227434"/>
            <a:ext cx="113026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라즈베리 파이는 리눅스 운영체제를 기반으로 동작.</a:t>
            </a:r>
          </a:p>
          <a:p>
            <a:r>
              <a:rPr lang="ko-KR" altLang="en-US" sz="1400" dirty="0"/>
              <a:t>리눅스 운영체제는 쓰레드 프로그램을 지원.</a:t>
            </a:r>
          </a:p>
          <a:p>
            <a:r>
              <a:rPr lang="ko-KR" altLang="en-US" sz="1400" dirty="0"/>
              <a:t>쓰레드 프로그램은 하나의 프로그램에서 여러 가지 입력을 받아 처리하는 경우에 필요.</a:t>
            </a:r>
          </a:p>
          <a:p>
            <a:r>
              <a:rPr lang="ko-KR" altLang="en-US" sz="1400" dirty="0"/>
              <a:t>예를 들어, 하나의 프로그램에서 키보드 입력, 버튼 입력, 시간 지연을 위한 시간 입력을 동시에 처리해야 할 경우에 필요.</a:t>
            </a:r>
          </a:p>
          <a:p>
            <a:endParaRPr lang="ko-KR" altLang="en-US" sz="1400" dirty="0"/>
          </a:p>
          <a:p>
            <a:r>
              <a:rPr lang="ko-KR" altLang="en-US" sz="1400" dirty="0"/>
              <a:t>하나의 프로세스는 기본적으로 하나의 쓰레드를 갖음.</a:t>
            </a:r>
          </a:p>
          <a:p>
            <a:r>
              <a:rPr lang="ko-KR" altLang="en-US" sz="1400" dirty="0"/>
              <a:t>이 쓰레드를 주 쓰레드라고 함.</a:t>
            </a:r>
          </a:p>
          <a:p>
            <a:r>
              <a:rPr lang="ko-KR" altLang="en-US" sz="1400" dirty="0"/>
              <a:t>우리가 작성한 프로그램은 주 쓰레드 상에서 수행됨.</a:t>
            </a:r>
          </a:p>
          <a:p>
            <a:r>
              <a:rPr lang="ko-KR" altLang="en-US" sz="1400" dirty="0"/>
              <a:t>주 쓰레드는 키보드 입력을 기다리다가 키보드 입력이 있으면 키보드 입력을 처리하고 다시 키보드 입력을 기다리는 형태로 동작함.</a:t>
            </a:r>
          </a:p>
          <a:p>
            <a:r>
              <a:rPr lang="ko-KR" altLang="en-US" sz="1400" dirty="0"/>
              <a:t>주 쓰레드가 키보드 입력을 기다리는 동안에는 </a:t>
            </a:r>
            <a:r>
              <a:rPr lang="ko-KR" altLang="en-US" sz="1400" dirty="0" err="1"/>
              <a:t>CPU에</a:t>
            </a:r>
            <a:r>
              <a:rPr lang="ko-KR" altLang="en-US" sz="1400" dirty="0"/>
              <a:t> 의해 수행되지 안는 상태가 됨.</a:t>
            </a:r>
          </a:p>
          <a:p>
            <a:endParaRPr lang="ko-KR" altLang="en-US" sz="1400" dirty="0"/>
          </a:p>
          <a:p>
            <a:r>
              <a:rPr lang="ko-KR" altLang="en-US" sz="1400" dirty="0"/>
              <a:t>둘 이상의 쓰레드가 필요한 환경의 예 중에 통신 프로그램이 있음.</a:t>
            </a:r>
          </a:p>
          <a:p>
            <a:r>
              <a:rPr lang="ko-KR" altLang="en-US" sz="1400" dirty="0"/>
              <a:t>(예를 들어, 온라인 게임과 같은 프로그램)</a:t>
            </a:r>
          </a:p>
          <a:p>
            <a:r>
              <a:rPr lang="ko-KR" altLang="en-US" sz="1400" dirty="0"/>
              <a:t>통신 프로그램의 경우엔 지역 사용자의 키보드 입력도 처리해야 하지만, 소켓을 통해 입력되는 원격 사용자의 키보드 입력도 처리해야 함.</a:t>
            </a:r>
          </a:p>
          <a:p>
            <a:r>
              <a:rPr lang="ko-KR" altLang="en-US" sz="1400" dirty="0"/>
              <a:t>그래서 원격 사용자의 입력을 처리하기 위한 쓰레드가 하나 더 필요함.</a:t>
            </a:r>
          </a:p>
          <a:p>
            <a:r>
              <a:rPr lang="ko-KR" altLang="en-US" sz="1400" dirty="0"/>
              <a:t>이때 추가되는 쓰레드를 부 쓰레드라고 함.</a:t>
            </a:r>
          </a:p>
          <a:p>
            <a:r>
              <a:rPr lang="ko-KR" altLang="en-US" sz="1400" dirty="0"/>
              <a:t>새로 추가된 부 쓰레드는 소켓 입력을 기다리다가 소켓 입력이 있으면 소켓 입력을 처리하고 다시 소켓 입력을 기다리는 형태로 동작함.</a:t>
            </a:r>
          </a:p>
          <a:p>
            <a:r>
              <a:rPr lang="ko-KR" altLang="en-US" sz="1400" dirty="0"/>
              <a:t>부 쓰레드가 소켓 입력을 기다리는 동안에는 </a:t>
            </a:r>
            <a:r>
              <a:rPr lang="ko-KR" altLang="en-US" sz="1400" dirty="0" err="1"/>
              <a:t>CPU에</a:t>
            </a:r>
            <a:r>
              <a:rPr lang="ko-KR" altLang="en-US" sz="1400" dirty="0"/>
              <a:t> 의해 수행되지 않는 상태가 됨.</a:t>
            </a:r>
          </a:p>
        </p:txBody>
      </p:sp>
    </p:spTree>
    <p:extLst>
      <p:ext uri="{BB962C8B-B14F-4D97-AF65-F5344CB8AC3E}">
        <p14:creationId xmlns:p14="http://schemas.microsoft.com/office/powerpoint/2010/main" val="2126744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A6823-AA6B-621A-694A-D9CE6B0177F3}"/>
              </a:ext>
            </a:extLst>
          </p:cNvPr>
          <p:cNvSpPr txBox="1"/>
          <p:nvPr/>
        </p:nvSpPr>
        <p:spPr>
          <a:xfrm>
            <a:off x="1095957" y="1524232"/>
            <a:ext cx="1014578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라즈베리 파이의 경우 입력은 더 다양해짐.</a:t>
            </a:r>
          </a:p>
          <a:p>
            <a:r>
              <a:rPr lang="ko-KR" altLang="en-US" sz="1400" dirty="0"/>
              <a:t>키보드 입력, 버튼 입력, </a:t>
            </a:r>
            <a:r>
              <a:rPr lang="ko-KR" altLang="en-US" sz="1400" dirty="0" err="1"/>
              <a:t>Serial</a:t>
            </a:r>
            <a:r>
              <a:rPr lang="ko-KR" altLang="en-US" sz="1400" dirty="0"/>
              <a:t> 통신 입력, I2C 통신 입력, SPI 통신 입력, 시간 지연을 위한 시간 입력을 모두 하나의 프로세스 내에서 처리할 수도 있음.</a:t>
            </a:r>
          </a:p>
          <a:p>
            <a:r>
              <a:rPr lang="ko-KR" altLang="en-US" sz="1400" dirty="0"/>
              <a:t>버튼 입력의 경우 버튼 개수에 따라 입력이 늘어날 수도 있음.</a:t>
            </a:r>
          </a:p>
          <a:p>
            <a:r>
              <a:rPr lang="ko-KR" altLang="en-US" sz="1400" dirty="0"/>
              <a:t>이 경우 버튼 입력의 개수만큼 쓰레드가 필요할 수 있음.</a:t>
            </a:r>
          </a:p>
          <a:p>
            <a:r>
              <a:rPr lang="ko-KR" altLang="en-US" sz="1400" dirty="0" err="1"/>
              <a:t>Serial</a:t>
            </a:r>
            <a:r>
              <a:rPr lang="ko-KR" altLang="en-US" sz="1400" dirty="0"/>
              <a:t> 통신의 경우 HC06또는 HM10과 같은 블루투스 모듈을 연결하여 입력을 받을 수 있음.</a:t>
            </a:r>
          </a:p>
          <a:p>
            <a:r>
              <a:rPr lang="ko-KR" altLang="en-US" sz="1400" dirty="0"/>
              <a:t>I2C 통신의 경우 MPU6050과 같은 가속도 </a:t>
            </a:r>
            <a:r>
              <a:rPr lang="ko-KR" altLang="en-US" sz="1400" dirty="0" err="1"/>
              <a:t>자이로</a:t>
            </a:r>
            <a:r>
              <a:rPr lang="ko-KR" altLang="en-US" sz="1400" dirty="0"/>
              <a:t> 센서 모듈, HMC5883L 기압계 센서 모듈, MS5611 </a:t>
            </a:r>
            <a:r>
              <a:rPr lang="ko-KR" altLang="en-US" sz="1400" dirty="0" err="1"/>
              <a:t>지자계</a:t>
            </a:r>
            <a:r>
              <a:rPr lang="ko-KR" altLang="en-US" sz="1400" dirty="0"/>
              <a:t> 센서 모듈을 연결하여 입력을 받을 수 있음. </a:t>
            </a:r>
          </a:p>
          <a:p>
            <a:r>
              <a:rPr lang="ko-KR" altLang="en-US" sz="1400" dirty="0"/>
              <a:t>SPI 통신의 경우 MCP3208과 같은 ADC 센서 모듈을 연결하여 입력을 받을 수 있음.</a:t>
            </a:r>
          </a:p>
          <a:p>
            <a:endParaRPr lang="ko-KR" altLang="en-US" sz="1400" dirty="0"/>
          </a:p>
          <a:p>
            <a:r>
              <a:rPr lang="ko-KR" altLang="en-US" sz="1400" dirty="0"/>
              <a:t>키보드 입력 처리 쓰레드의 경우 </a:t>
            </a:r>
            <a:r>
              <a:rPr lang="ko-KR" altLang="en-US" sz="1400" dirty="0" err="1"/>
              <a:t>getchar</a:t>
            </a:r>
            <a:r>
              <a:rPr lang="ko-KR" altLang="en-US" sz="1400" dirty="0"/>
              <a:t> 함수에서 입력을 대기하게 됨.</a:t>
            </a:r>
          </a:p>
          <a:p>
            <a:r>
              <a:rPr lang="ko-KR" altLang="en-US" sz="1400" dirty="0"/>
              <a:t>버튼 입력 처리 쓰레드의 경우 </a:t>
            </a:r>
            <a:r>
              <a:rPr lang="ko-KR" altLang="en-US" sz="1400" dirty="0" err="1"/>
              <a:t>wiringPiISR</a:t>
            </a:r>
            <a:r>
              <a:rPr lang="ko-KR" altLang="en-US" sz="1400" dirty="0"/>
              <a:t> 함수로부터 전달되는 입력을 기다리게 됨.</a:t>
            </a:r>
          </a:p>
          <a:p>
            <a:r>
              <a:rPr lang="ko-KR" altLang="en-US" sz="1400" dirty="0"/>
              <a:t>이 경우 메시지 큐를 통해 </a:t>
            </a:r>
            <a:r>
              <a:rPr lang="ko-KR" altLang="en-US" sz="1400" dirty="0" err="1"/>
              <a:t>wiringPiISR</a:t>
            </a:r>
            <a:r>
              <a:rPr lang="ko-KR" altLang="en-US" sz="1400" dirty="0"/>
              <a:t> 함수로부터 입력을 받게 됨.</a:t>
            </a:r>
          </a:p>
          <a:p>
            <a:r>
              <a:rPr lang="ko-KR" altLang="en-US" sz="1400" dirty="0"/>
              <a:t>시간 입력 처리 쓰레드의 경우,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 함수에서 시간이 지나기를 기다리게 됨.</a:t>
            </a:r>
          </a:p>
        </p:txBody>
      </p:sp>
    </p:spTree>
    <p:extLst>
      <p:ext uri="{BB962C8B-B14F-4D97-AF65-F5344CB8AC3E}">
        <p14:creationId xmlns:p14="http://schemas.microsoft.com/office/powerpoint/2010/main" val="1864308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FF811-61AA-094F-C177-E5AA0FE817D0}"/>
              </a:ext>
            </a:extLst>
          </p:cNvPr>
          <p:cNvSpPr txBox="1"/>
          <p:nvPr/>
        </p:nvSpPr>
        <p:spPr>
          <a:xfrm>
            <a:off x="2172479" y="1228397"/>
            <a:ext cx="2934820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PI_THREAD(t1)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("\tt1\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(500);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piThreadCreate</a:t>
            </a:r>
            <a:r>
              <a:rPr lang="ko-KR" altLang="en-US" sz="1400" dirty="0"/>
              <a:t>(t1);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3307B-2B7B-3E12-EDF2-4AA0268BE977}"/>
              </a:ext>
            </a:extLst>
          </p:cNvPr>
          <p:cNvSpPr txBox="1"/>
          <p:nvPr/>
        </p:nvSpPr>
        <p:spPr>
          <a:xfrm>
            <a:off x="5561045" y="1896035"/>
            <a:ext cx="505394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PI_THREAD</a:t>
            </a:r>
            <a:r>
              <a:rPr lang="ko-KR" altLang="en-US" sz="1400" dirty="0"/>
              <a:t> 매크로를 이용하여 쓰레드가 수행할 함수를 정의</a:t>
            </a:r>
            <a:endParaRPr lang="en-US" altLang="ko-KR" sz="1400" dirty="0"/>
          </a:p>
          <a:p>
            <a:r>
              <a:rPr lang="ko-KR" altLang="en-US" sz="1400" dirty="0"/>
              <a:t>    반복해서 중괄호 안쪽을 수행</a:t>
            </a:r>
            <a:endParaRPr lang="en-US" altLang="ko-KR" sz="1400" dirty="0"/>
          </a:p>
          <a:p>
            <a:r>
              <a:rPr lang="en-US" altLang="ko-KR" sz="1400" dirty="0"/>
              <a:t>    t1 </a:t>
            </a:r>
            <a:r>
              <a:rPr lang="ko-KR" altLang="en-US" sz="1400" dirty="0"/>
              <a:t>문자열을 출력</a:t>
            </a:r>
            <a:endParaRPr lang="en-US" altLang="ko-KR" sz="1400" dirty="0"/>
          </a:p>
          <a:p>
            <a:r>
              <a:rPr lang="en-US" altLang="ko-KR" sz="1400" dirty="0"/>
              <a:t>    0.5</a:t>
            </a:r>
            <a:r>
              <a:rPr lang="ko-KR" altLang="en-US" sz="1400" dirty="0"/>
              <a:t>초간 기다림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piThreadCreate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수행할 쓰레드를 하나 생성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반복해서 중괄호 안쪽을 수행</a:t>
            </a:r>
            <a:endParaRPr lang="en-US" altLang="ko-KR" sz="1400" dirty="0"/>
          </a:p>
          <a:p>
            <a:r>
              <a:rPr lang="en-US" altLang="ko-KR" sz="1400" dirty="0"/>
              <a:t>    main </a:t>
            </a:r>
            <a:r>
              <a:rPr lang="ko-KR" altLang="en-US" sz="1400" dirty="0"/>
              <a:t>문자열 출력</a:t>
            </a:r>
            <a:endParaRPr lang="en-US" altLang="ko-KR" sz="1400" dirty="0"/>
          </a:p>
          <a:p>
            <a:r>
              <a:rPr lang="en-US" altLang="ko-KR" sz="1400" dirty="0"/>
              <a:t>    1</a:t>
            </a:r>
            <a:r>
              <a:rPr lang="ko-KR" altLang="en-US" sz="1400" dirty="0"/>
              <a:t>초간 기다림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B5FBE-199C-C3CA-347C-5B1BBB4FC757}"/>
              </a:ext>
            </a:extLst>
          </p:cNvPr>
          <p:cNvSpPr txBox="1"/>
          <p:nvPr/>
        </p:nvSpPr>
        <p:spPr>
          <a:xfrm>
            <a:off x="559812" y="6135522"/>
            <a:ext cx="9258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함수와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t1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함수가 동시에 수행되는 것을 확인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주 쓰레드가 수행하며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t1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piThreadCreate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 생성된 쓰레드에서 수행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32DD5-3C50-4F83-3E10-1091C83C8785}"/>
              </a:ext>
            </a:extLst>
          </p:cNvPr>
          <p:cNvSpPr txBox="1"/>
          <p:nvPr/>
        </p:nvSpPr>
        <p:spPr>
          <a:xfrm>
            <a:off x="4098272" y="1062624"/>
            <a:ext cx="20180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Thread_create_1.c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0362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E6A1B-035D-C88F-7530-302BAF62F4BA}"/>
              </a:ext>
            </a:extLst>
          </p:cNvPr>
          <p:cNvSpPr txBox="1"/>
          <p:nvPr/>
        </p:nvSpPr>
        <p:spPr>
          <a:xfrm>
            <a:off x="1333660" y="952976"/>
            <a:ext cx="3300490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PI_THREAD(t1)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("\tt1\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(500);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  <a:p>
            <a:r>
              <a:rPr lang="ko-KR" altLang="en-US" sz="1400" dirty="0"/>
              <a:t>PI_THREAD(t2)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("\</a:t>
            </a:r>
            <a:r>
              <a:rPr lang="ko-KR" altLang="en-US" sz="1400" dirty="0" err="1"/>
              <a:t>t</a:t>
            </a:r>
            <a:r>
              <a:rPr lang="ko-KR" altLang="en-US" sz="1400" dirty="0"/>
              <a:t>\tt2\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(200);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87E88-90E0-6E19-DD87-691CE4428609}"/>
              </a:ext>
            </a:extLst>
          </p:cNvPr>
          <p:cNvSpPr txBox="1"/>
          <p:nvPr/>
        </p:nvSpPr>
        <p:spPr>
          <a:xfrm>
            <a:off x="5561045" y="2989421"/>
            <a:ext cx="364705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piThreadCreate</a:t>
            </a:r>
            <a:r>
              <a:rPr lang="ko-KR" altLang="en-US" sz="1400" dirty="0"/>
              <a:t>(t1);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piThreadCreate</a:t>
            </a:r>
            <a:r>
              <a:rPr lang="ko-KR" altLang="en-US" sz="1400" dirty="0"/>
              <a:t>(t2);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userInput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getchar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("%c", </a:t>
            </a:r>
            <a:r>
              <a:rPr lang="ko-KR" altLang="en-US" sz="1400" dirty="0" err="1"/>
              <a:t>userInput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C4DF5-CF9C-E198-8C22-63491EC59886}"/>
              </a:ext>
            </a:extLst>
          </p:cNvPr>
          <p:cNvSpPr txBox="1"/>
          <p:nvPr/>
        </p:nvSpPr>
        <p:spPr>
          <a:xfrm>
            <a:off x="5561045" y="799088"/>
            <a:ext cx="60915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PI_THREAD </a:t>
            </a:r>
            <a:r>
              <a:rPr lang="ko-KR" altLang="en-US" sz="1400" dirty="0"/>
              <a:t>매크로를 이용하여 쓰레드가 수행할 </a:t>
            </a:r>
            <a:r>
              <a:rPr lang="en-US" altLang="ko-KR" sz="1400" dirty="0"/>
              <a:t>t2 </a:t>
            </a:r>
            <a:r>
              <a:rPr lang="ko-KR" altLang="en-US" sz="1400" dirty="0"/>
              <a:t>함수 정의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반복해서 중괄호 안쪽 수행</a:t>
            </a:r>
            <a:endParaRPr lang="en-US" altLang="ko-KR" sz="1400" dirty="0"/>
          </a:p>
          <a:p>
            <a:r>
              <a:rPr lang="en-US" altLang="ko-KR" sz="1400" dirty="0"/>
              <a:t>    t2</a:t>
            </a:r>
            <a:r>
              <a:rPr lang="ko-KR" altLang="en-US" sz="1400" dirty="0"/>
              <a:t>문자열을 출력</a:t>
            </a:r>
            <a:endParaRPr lang="en-US" altLang="ko-KR" sz="1400" dirty="0"/>
          </a:p>
          <a:p>
            <a:r>
              <a:rPr lang="en-US" altLang="ko-KR" sz="1400" dirty="0"/>
              <a:t>    0.2</a:t>
            </a:r>
            <a:r>
              <a:rPr lang="ko-KR" altLang="en-US" sz="1400" dirty="0"/>
              <a:t>초간 기다림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piThreadCreate</a:t>
            </a:r>
            <a:r>
              <a:rPr lang="ko-KR" altLang="en-US" sz="1400" dirty="0"/>
              <a:t> 함수를 호출하여 </a:t>
            </a:r>
            <a:r>
              <a:rPr lang="en-US" altLang="ko-KR" sz="1400" dirty="0"/>
              <a:t>t2 </a:t>
            </a:r>
            <a:r>
              <a:rPr lang="ko-KR" altLang="en-US" sz="1400" dirty="0"/>
              <a:t>함수를 수행할 쓰레드를 하나 더 생성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주 쓰레드는 </a:t>
            </a:r>
            <a:r>
              <a:rPr lang="en-US" altLang="ko-KR" sz="1400" dirty="0" err="1"/>
              <a:t>getchar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사용자 입력을 기다림</a:t>
            </a:r>
            <a:endParaRPr lang="en-US" altLang="ko-KR" sz="1400" dirty="0"/>
          </a:p>
          <a:p>
            <a:r>
              <a:rPr lang="ko-KR" altLang="en-US" sz="1400" dirty="0"/>
              <a:t>사용자 입력을 출력</a:t>
            </a: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E4CD0-BB32-0ADA-541D-6FE0716958F3}"/>
              </a:ext>
            </a:extLst>
          </p:cNvPr>
          <p:cNvSpPr txBox="1"/>
          <p:nvPr/>
        </p:nvSpPr>
        <p:spPr>
          <a:xfrm>
            <a:off x="786470" y="5679312"/>
            <a:ext cx="111859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함수와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t1, t2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함수가 동시에 수행되는 것을 확인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주 쓰레드가 수행하며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t1, t2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piThreadCreate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 생성된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개의 쓰레드에서 수행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키보드에서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hello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문자열을 입력한 후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Enter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키를 치면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t1, t2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함수를 수행하는 쓰레드가 주기적으로 화면으로 출력하고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</a:t>
            </a:r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상요자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입력을 기다리다가 사용자 입력이 있으면 </a:t>
            </a:r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입력받은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하나 이상의 </a:t>
            </a:r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문자을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2E2D2-C240-7910-894C-AA44A3B1C10D}"/>
              </a:ext>
            </a:extLst>
          </p:cNvPr>
          <p:cNvSpPr txBox="1"/>
          <p:nvPr/>
        </p:nvSpPr>
        <p:spPr>
          <a:xfrm>
            <a:off x="3260604" y="756479"/>
            <a:ext cx="20180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Thread_create_2.c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99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85730" y="1156052"/>
            <a:ext cx="438849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delay(5);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delay(5);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3170" y="971386"/>
            <a:ext cx="15023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LEDOnOff5.c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59994" y="5565179"/>
            <a:ext cx="6295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초당 파형이 </a:t>
            </a:r>
            <a:r>
              <a:rPr lang="en-US" altLang="ko-KR" sz="1600" dirty="0"/>
              <a:t>100</a:t>
            </a:r>
            <a:r>
              <a:rPr lang="ko-KR" altLang="en-US" sz="1600" dirty="0"/>
              <a:t>개 생성</a:t>
            </a:r>
            <a:r>
              <a:rPr lang="en-US" altLang="ko-KR" sz="1600" dirty="0"/>
              <a:t>. 100Hz</a:t>
            </a:r>
            <a:r>
              <a:rPr lang="ko-KR" altLang="en-US" sz="1600" dirty="0"/>
              <a:t>의 주파수로 점멸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2016" y="2410132"/>
            <a:ext cx="46062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i="1" dirty="0"/>
              <a:t>LED</a:t>
            </a:r>
            <a:r>
              <a:rPr lang="ko-KR" altLang="en-US" sz="1400" i="1" dirty="0"/>
              <a:t>가 점멸하는 것을 느끼지 못함</a:t>
            </a:r>
            <a:endParaRPr lang="en-US" altLang="ko-KR" sz="1400" i="1" dirty="0"/>
          </a:p>
          <a:p>
            <a:pPr algn="just"/>
            <a:endParaRPr lang="en-US" altLang="ko-KR" sz="1400" i="1" dirty="0"/>
          </a:p>
          <a:p>
            <a:pPr algn="just"/>
            <a:r>
              <a:rPr lang="en-US" altLang="ko-KR" sz="1400" i="1" dirty="0"/>
              <a:t>LED</a:t>
            </a:r>
            <a:r>
              <a:rPr lang="ko-KR" altLang="en-US" sz="1400" i="1" dirty="0"/>
              <a:t>가 켜져 있다고 느낌</a:t>
            </a:r>
            <a:endParaRPr lang="en-US" altLang="ko-KR" sz="1400" i="1" dirty="0"/>
          </a:p>
          <a:p>
            <a:pPr algn="just"/>
            <a:endParaRPr lang="en-US" altLang="ko-KR" sz="1400" i="1" dirty="0"/>
          </a:p>
          <a:p>
            <a:pPr algn="just"/>
            <a:r>
              <a:rPr lang="ko-KR" altLang="en-US" sz="1400" i="1" dirty="0"/>
              <a:t>파형이 초당 </a:t>
            </a:r>
            <a:r>
              <a:rPr lang="en-US" altLang="ko-KR" sz="1400" i="1" dirty="0"/>
              <a:t>40</a:t>
            </a:r>
            <a:r>
              <a:rPr lang="ko-KR" altLang="en-US" sz="1400" i="1" dirty="0"/>
              <a:t>개 이상이 되면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즉</a:t>
            </a:r>
            <a:r>
              <a:rPr lang="en-US" altLang="ko-KR" sz="1400" i="1" dirty="0"/>
              <a:t>, 40Hz </a:t>
            </a:r>
            <a:r>
              <a:rPr lang="ko-KR" altLang="en-US" sz="1400" i="1" dirty="0"/>
              <a:t>이상의 주파수로 </a:t>
            </a:r>
            <a:r>
              <a:rPr lang="en-US" altLang="ko-KR" sz="1400" i="1" dirty="0"/>
              <a:t>LED </a:t>
            </a:r>
            <a:r>
              <a:rPr lang="ko-KR" altLang="en-US" sz="1400" i="1" dirty="0"/>
              <a:t>점멸을 반복하면 그것을 느끼기 힘듦</a:t>
            </a:r>
          </a:p>
        </p:txBody>
      </p:sp>
    </p:spTree>
    <p:extLst>
      <p:ext uri="{BB962C8B-B14F-4D97-AF65-F5344CB8AC3E}">
        <p14:creationId xmlns:p14="http://schemas.microsoft.com/office/powerpoint/2010/main" val="1580718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-93305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F5C82B-9F90-D366-F4D9-AE113A88E356}"/>
              </a:ext>
            </a:extLst>
          </p:cNvPr>
          <p:cNvSpPr txBox="1"/>
          <p:nvPr/>
        </p:nvSpPr>
        <p:spPr>
          <a:xfrm>
            <a:off x="0" y="76147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점멸 반복하기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14FAF-1568-C43C-77F1-A92C76EF8215}"/>
              </a:ext>
            </a:extLst>
          </p:cNvPr>
          <p:cNvSpPr txBox="1"/>
          <p:nvPr/>
        </p:nvSpPr>
        <p:spPr>
          <a:xfrm>
            <a:off x="1502710" y="1224660"/>
            <a:ext cx="3593726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PI_THREAD(</a:t>
            </a:r>
            <a:r>
              <a:rPr lang="ko-KR" altLang="en-US" sz="1400" dirty="0" err="1"/>
              <a:t>blink_led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7;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(500);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(500);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3EFAD-423A-7558-AE3C-3DEF92554366}"/>
              </a:ext>
            </a:extLst>
          </p:cNvPr>
          <p:cNvSpPr txBox="1"/>
          <p:nvPr/>
        </p:nvSpPr>
        <p:spPr>
          <a:xfrm>
            <a:off x="5823699" y="2301878"/>
            <a:ext cx="3046879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piThreadCreate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blink_led</a:t>
            </a:r>
            <a:r>
              <a:rPr lang="ko-KR" altLang="en-US" sz="1400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8F34EB-6712-67BF-D349-D76611255EF4}"/>
              </a:ext>
            </a:extLst>
          </p:cNvPr>
          <p:cNvSpPr txBox="1"/>
          <p:nvPr/>
        </p:nvSpPr>
        <p:spPr>
          <a:xfrm>
            <a:off x="867152" y="5235559"/>
            <a:ext cx="10256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함수에서는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초에 한 번씩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문자열이 출력되고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blink_led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함수에서는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 주기로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LED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점멸을 반복함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주 쓰레드에 의해서 수행되며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blink_led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piThreadCreate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의해서 생성된 쓰레드에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의해서 수행됨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6E371-068E-9114-CD15-C408F757553E}"/>
              </a:ext>
            </a:extLst>
          </p:cNvPr>
          <p:cNvSpPr txBox="1"/>
          <p:nvPr/>
        </p:nvSpPr>
        <p:spPr>
          <a:xfrm>
            <a:off x="3977266" y="1039994"/>
            <a:ext cx="20180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Thread_create_3.c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9339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6E5D3E-79A8-63BE-3CA3-357452DA0250}"/>
              </a:ext>
            </a:extLst>
          </p:cNvPr>
          <p:cNvCxnSpPr/>
          <p:nvPr/>
        </p:nvCxnSpPr>
        <p:spPr>
          <a:xfrm>
            <a:off x="-12623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A7D47C-E9BF-936E-F550-966AFFE396E6}"/>
              </a:ext>
            </a:extLst>
          </p:cNvPr>
          <p:cNvSpPr txBox="1"/>
          <p:nvPr/>
        </p:nvSpPr>
        <p:spPr>
          <a:xfrm>
            <a:off x="80682" y="76147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밝기 조절하기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E1821-64A7-FF32-8D5C-B015F7694535}"/>
              </a:ext>
            </a:extLst>
          </p:cNvPr>
          <p:cNvSpPr txBox="1"/>
          <p:nvPr/>
        </p:nvSpPr>
        <p:spPr>
          <a:xfrm>
            <a:off x="694034" y="1013244"/>
            <a:ext cx="4464424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PI_THREAD(</a:t>
            </a:r>
            <a:r>
              <a:rPr lang="ko-KR" altLang="en-US" sz="1400" dirty="0" err="1"/>
              <a:t>fading_led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=0;t_high&lt;=1024;t_high++)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=1024;t_high&gt;=0;t_high--)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C5182-57DA-8493-ACF3-3D7438D83036}"/>
              </a:ext>
            </a:extLst>
          </p:cNvPr>
          <p:cNvSpPr txBox="1"/>
          <p:nvPr/>
        </p:nvSpPr>
        <p:spPr>
          <a:xfrm>
            <a:off x="6288010" y="1013244"/>
            <a:ext cx="3469341" cy="2616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int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main</a:t>
            </a:r>
            <a:r>
              <a:rPr lang="ko-KR" altLang="en-US" sz="1600" dirty="0"/>
              <a:t>(</a:t>
            </a:r>
            <a:r>
              <a:rPr lang="ko-KR" altLang="en-US" sz="1600" dirty="0" err="1"/>
              <a:t>void</a:t>
            </a:r>
            <a:r>
              <a:rPr lang="ko-KR" altLang="en-US" sz="1600" dirty="0"/>
              <a:t>) {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wiringPiSetup</a:t>
            </a:r>
            <a:r>
              <a:rPr lang="ko-KR" altLang="en-US" sz="1600" dirty="0"/>
              <a:t>();</a:t>
            </a:r>
          </a:p>
          <a:p>
            <a:endParaRPr lang="ko-KR" altLang="en-US" sz="1600" dirty="0"/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piThreadCreate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fading_led</a:t>
            </a:r>
            <a:r>
              <a:rPr lang="ko-KR" altLang="en-US" sz="1600" dirty="0"/>
              <a:t>);</a:t>
            </a:r>
          </a:p>
          <a:p>
            <a:endParaRPr lang="ko-KR" altLang="en-US" sz="1600" dirty="0"/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while</a:t>
            </a:r>
            <a:r>
              <a:rPr lang="ko-KR" altLang="en-US" sz="1600" dirty="0"/>
              <a:t>(1) {</a:t>
            </a:r>
          </a:p>
          <a:p>
            <a:r>
              <a:rPr lang="ko-KR" altLang="en-US" sz="1600" dirty="0"/>
              <a:t>                </a:t>
            </a:r>
            <a:r>
              <a:rPr lang="ko-KR" altLang="en-US" sz="1600" dirty="0" err="1"/>
              <a:t>printf</a:t>
            </a:r>
            <a:r>
              <a:rPr lang="ko-KR" altLang="en-US" sz="1600" dirty="0"/>
              <a:t>("</a:t>
            </a:r>
            <a:r>
              <a:rPr lang="ko-KR" altLang="en-US" sz="1600" dirty="0" err="1"/>
              <a:t>main</a:t>
            </a:r>
            <a:r>
              <a:rPr lang="ko-KR" altLang="en-US" sz="1600" dirty="0"/>
              <a:t>\</a:t>
            </a:r>
            <a:r>
              <a:rPr lang="ko-KR" altLang="en-US" sz="1600" dirty="0" err="1"/>
              <a:t>n</a:t>
            </a:r>
            <a:r>
              <a:rPr lang="ko-KR" altLang="en-US" sz="1600" dirty="0"/>
              <a:t>");</a:t>
            </a:r>
          </a:p>
          <a:p>
            <a:r>
              <a:rPr lang="ko-KR" altLang="en-US" sz="1600" dirty="0"/>
              <a:t>                </a:t>
            </a:r>
            <a:r>
              <a:rPr lang="ko-KR" altLang="en-US" sz="1600" dirty="0" err="1"/>
              <a:t>delay</a:t>
            </a:r>
            <a:r>
              <a:rPr lang="ko-KR" altLang="en-US" sz="1600" dirty="0"/>
              <a:t>(1000);</a:t>
            </a:r>
          </a:p>
          <a:p>
            <a:r>
              <a:rPr lang="ko-KR" altLang="en-US" sz="1600" dirty="0"/>
              <a:t>        }</a:t>
            </a:r>
          </a:p>
          <a:p>
            <a:r>
              <a:rPr lang="ko-KR" altLang="en-US" sz="16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FCA6F-8B56-1F9D-A7D1-3E457C263DE3}"/>
              </a:ext>
            </a:extLst>
          </p:cNvPr>
          <p:cNvSpPr txBox="1"/>
          <p:nvPr/>
        </p:nvSpPr>
        <p:spPr>
          <a:xfrm>
            <a:off x="799916" y="5787613"/>
            <a:ext cx="1054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함수에서는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초에 한 번씩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문자열이 출력되고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fading_led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함수에서는 약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 주기로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LED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밝아지고 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어두어지기를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반복함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A4C52-C686-D90B-DB78-3634F1BB3C75}"/>
              </a:ext>
            </a:extLst>
          </p:cNvPr>
          <p:cNvSpPr txBox="1"/>
          <p:nvPr/>
        </p:nvSpPr>
        <p:spPr>
          <a:xfrm>
            <a:off x="3885938" y="828578"/>
            <a:ext cx="20180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Thread_create_4.c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25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F394316-390A-61EB-FB96-4F2BA3429218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68ECB4-D23A-26AF-EE1B-3855676C8441}"/>
              </a:ext>
            </a:extLst>
          </p:cNvPr>
          <p:cNvSpPr txBox="1"/>
          <p:nvPr/>
        </p:nvSpPr>
        <p:spPr>
          <a:xfrm>
            <a:off x="93305" y="76147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C73DF-7F71-C6BF-DD48-23D80620BE7B}"/>
              </a:ext>
            </a:extLst>
          </p:cNvPr>
          <p:cNvSpPr txBox="1"/>
          <p:nvPr/>
        </p:nvSpPr>
        <p:spPr>
          <a:xfrm>
            <a:off x="1429568" y="1129222"/>
            <a:ext cx="325755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threading</a:t>
            </a:r>
            <a:endParaRPr lang="ko-KR" altLang="en-US" sz="1400" dirty="0"/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flag_exit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False</a:t>
            </a:r>
            <a:endParaRPr lang="ko-KR" altLang="en-US" sz="1400" dirty="0"/>
          </a:p>
          <a:p>
            <a:r>
              <a:rPr lang="ko-KR" altLang="en-US" sz="1400" dirty="0" err="1"/>
              <a:t>def</a:t>
            </a:r>
            <a:r>
              <a:rPr lang="ko-KR" altLang="en-US" sz="1400" dirty="0"/>
              <a:t> t1():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("\tt1")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flag_exit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break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thread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threading.Thread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target</a:t>
            </a:r>
            <a:r>
              <a:rPr lang="ko-KR" altLang="en-US" sz="1400" dirty="0"/>
              <a:t>=t1)</a:t>
            </a:r>
          </a:p>
          <a:p>
            <a:r>
              <a:rPr lang="ko-KR" altLang="en-US" sz="1400" dirty="0" err="1"/>
              <a:t>thread.start</a:t>
            </a:r>
            <a:r>
              <a:rPr lang="ko-KR" altLang="en-US" sz="1400" dirty="0"/>
              <a:t>()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")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pass</a:t>
            </a:r>
            <a:endParaRPr lang="ko-KR" altLang="en-US" sz="1400" dirty="0"/>
          </a:p>
          <a:p>
            <a:r>
              <a:rPr lang="ko-KR" altLang="en-US" sz="1400" dirty="0" err="1"/>
              <a:t>flag_exit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True</a:t>
            </a:r>
            <a:endParaRPr lang="ko-KR" altLang="en-US" sz="1400" dirty="0"/>
          </a:p>
          <a:p>
            <a:r>
              <a:rPr lang="ko-KR" altLang="en-US" sz="1400" dirty="0" err="1"/>
              <a:t>thread.join</a:t>
            </a:r>
            <a:r>
              <a:rPr lang="ko-KR" altLang="en-US" sz="14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AE479-E67B-E4DA-01DF-342C02CA8E56}"/>
              </a:ext>
            </a:extLst>
          </p:cNvPr>
          <p:cNvSpPr txBox="1"/>
          <p:nvPr/>
        </p:nvSpPr>
        <p:spPr>
          <a:xfrm>
            <a:off x="5056094" y="1452387"/>
            <a:ext cx="6858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쓰레드를 사용하기 위해 </a:t>
            </a:r>
            <a:r>
              <a:rPr lang="en-US" altLang="ko-KR" sz="1400" dirty="0"/>
              <a:t>threading </a:t>
            </a:r>
            <a:r>
              <a:rPr lang="ko-KR" altLang="en-US" sz="1400" dirty="0"/>
              <a:t>모듈을 </a:t>
            </a:r>
            <a:r>
              <a:rPr lang="en-US" altLang="ko-KR" sz="1400" dirty="0"/>
              <a:t>import </a:t>
            </a:r>
            <a:r>
              <a:rPr lang="ko-KR" altLang="en-US" sz="1400" dirty="0"/>
              <a:t>함</a:t>
            </a:r>
            <a:endParaRPr lang="en-US" altLang="ko-KR" sz="1400" dirty="0"/>
          </a:p>
          <a:p>
            <a:r>
              <a:rPr lang="en-US" altLang="ko-KR" sz="1400" dirty="0" err="1"/>
              <a:t>flag_exit</a:t>
            </a:r>
            <a:r>
              <a:rPr lang="en-US" altLang="ko-KR" sz="1400" dirty="0"/>
              <a:t> </a:t>
            </a:r>
            <a:r>
              <a:rPr lang="ko-KR" altLang="en-US" sz="1400" dirty="0"/>
              <a:t>변수를 선언하여 </a:t>
            </a:r>
            <a:r>
              <a:rPr lang="en-US" altLang="ko-KR" sz="1400" dirty="0"/>
              <a:t>True </a:t>
            </a:r>
            <a:r>
              <a:rPr lang="ko-KR" altLang="en-US" sz="1400" dirty="0"/>
              <a:t>값을 가질 경우 쓰레드가 종료되도록 함</a:t>
            </a:r>
            <a:endParaRPr lang="en-US" altLang="ko-KR" sz="1400" dirty="0"/>
          </a:p>
          <a:p>
            <a:r>
              <a:rPr lang="ko-KR" altLang="en-US" sz="1400" dirty="0"/>
              <a:t>쓰레드가 수행할 </a:t>
            </a:r>
            <a:r>
              <a:rPr lang="en-US" altLang="ko-KR" sz="1400" dirty="0"/>
              <a:t>t1 </a:t>
            </a:r>
            <a:r>
              <a:rPr lang="ko-KR" altLang="en-US" sz="1400" dirty="0"/>
              <a:t>함수 정의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반복해서 수행</a:t>
            </a:r>
            <a:endParaRPr lang="en-US" altLang="ko-KR" sz="1400" dirty="0"/>
          </a:p>
          <a:p>
            <a:r>
              <a:rPr lang="en-US" altLang="ko-KR" sz="1400" dirty="0"/>
              <a:t>    t1</a:t>
            </a:r>
            <a:r>
              <a:rPr lang="ko-KR" altLang="en-US" sz="1400" dirty="0"/>
              <a:t> 문자열 출력</a:t>
            </a:r>
            <a:endParaRPr lang="en-US" altLang="ko-KR" sz="1400" dirty="0"/>
          </a:p>
          <a:p>
            <a:r>
              <a:rPr lang="en-US" altLang="ko-KR" sz="1400" dirty="0"/>
              <a:t>    0.5</a:t>
            </a:r>
            <a:r>
              <a:rPr lang="ko-KR" altLang="en-US" sz="1400" dirty="0"/>
              <a:t>초가 기다림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flag_exit</a:t>
            </a:r>
            <a:r>
              <a:rPr lang="en-US" altLang="ko-KR" sz="1400" dirty="0"/>
              <a:t> </a:t>
            </a:r>
            <a:r>
              <a:rPr lang="ko-KR" altLang="en-US" sz="1400" dirty="0"/>
              <a:t>값이 </a:t>
            </a:r>
            <a:r>
              <a:rPr lang="en-US" altLang="ko-KR" sz="1400" dirty="0"/>
              <a:t>True</a:t>
            </a:r>
            <a:r>
              <a:rPr lang="ko-KR" altLang="en-US" sz="1400" dirty="0"/>
              <a:t>이면 </a:t>
            </a:r>
            <a:r>
              <a:rPr lang="en-US" altLang="ko-KR" sz="1400" dirty="0"/>
              <a:t>while </a:t>
            </a:r>
            <a:r>
              <a:rPr lang="ko-KR" altLang="en-US" sz="1400" dirty="0"/>
              <a:t>문을 빠져 나온 후 종료</a:t>
            </a:r>
            <a:endParaRPr lang="en-US" altLang="ko-KR" sz="1400" dirty="0"/>
          </a:p>
          <a:p>
            <a:r>
              <a:rPr lang="en-US" altLang="ko-KR" sz="1400" dirty="0" err="1"/>
              <a:t>threading.Thread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t1 </a:t>
            </a:r>
            <a:r>
              <a:rPr lang="ko-KR" altLang="en-US" sz="1400" dirty="0"/>
              <a:t>함수를 수행할 쓰레드를 하나 생성</a:t>
            </a:r>
            <a:endParaRPr lang="en-US" altLang="ko-KR" sz="1400" dirty="0"/>
          </a:p>
          <a:p>
            <a:r>
              <a:rPr lang="en-US" altLang="ko-KR" sz="1400" dirty="0" err="1"/>
              <a:t>thread.start</a:t>
            </a:r>
            <a:r>
              <a:rPr lang="en-US" altLang="ko-KR" sz="1400" dirty="0"/>
              <a:t>() </a:t>
            </a:r>
            <a:r>
              <a:rPr lang="ko-KR" altLang="en-US" sz="1400" dirty="0"/>
              <a:t>함수를 호출하여 쓰레드를 수행 가능한 상태로 변경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이제 쓰레드는 임의의 순간에 수행될 수 있음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반복해서 수행</a:t>
            </a:r>
            <a:endParaRPr lang="en-US" altLang="ko-KR" sz="1400" dirty="0"/>
          </a:p>
          <a:p>
            <a:r>
              <a:rPr lang="en-US" altLang="ko-KR" sz="1400" dirty="0"/>
              <a:t>    main </a:t>
            </a:r>
            <a:r>
              <a:rPr lang="ko-KR" altLang="en-US" sz="1400" dirty="0"/>
              <a:t>문자열 출력</a:t>
            </a:r>
            <a:endParaRPr lang="en-US" altLang="ko-KR" sz="1400" dirty="0"/>
          </a:p>
          <a:p>
            <a:r>
              <a:rPr lang="en-US" altLang="ko-KR" sz="1400" dirty="0"/>
              <a:t>    1</a:t>
            </a:r>
            <a:r>
              <a:rPr lang="ko-KR" altLang="en-US" sz="1400" dirty="0"/>
              <a:t>초간 기다림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키보드 인터럽트가 발생하면 </a:t>
            </a:r>
            <a:r>
              <a:rPr lang="en-US" altLang="ko-KR" sz="1400" dirty="0" err="1"/>
              <a:t>flag_exit</a:t>
            </a:r>
            <a:r>
              <a:rPr lang="ko-KR" altLang="en-US" sz="1400" dirty="0"/>
              <a:t>를 </a:t>
            </a:r>
            <a:r>
              <a:rPr lang="en-US" altLang="ko-KR" sz="1400" dirty="0"/>
              <a:t>True</a:t>
            </a:r>
            <a:r>
              <a:rPr lang="ko-KR" altLang="en-US" sz="1400" dirty="0"/>
              <a:t>로 설정하여 쓰레드가 종료되도록 함</a:t>
            </a:r>
            <a:endParaRPr lang="en-US" altLang="ko-KR" sz="1400" dirty="0"/>
          </a:p>
          <a:p>
            <a:r>
              <a:rPr lang="en-US" altLang="ko-KR" sz="1400" dirty="0" err="1"/>
              <a:t>thread.join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쓰레드가 종료되기를 기다림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쓰레드가 종료되면 주 루틴도 종료됨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4C92D-37FD-0204-36CC-87606B431FF5}"/>
              </a:ext>
            </a:extLst>
          </p:cNvPr>
          <p:cNvSpPr txBox="1"/>
          <p:nvPr/>
        </p:nvSpPr>
        <p:spPr>
          <a:xfrm>
            <a:off x="3624746" y="944556"/>
            <a:ext cx="19362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Thread_create.py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1597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E003D09-EB53-56DD-F02E-73629A332E73}"/>
              </a:ext>
            </a:extLst>
          </p:cNvPr>
          <p:cNvSpPr txBox="1"/>
          <p:nvPr/>
        </p:nvSpPr>
        <p:spPr>
          <a:xfrm>
            <a:off x="93305" y="76147"/>
            <a:ext cx="410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Message Queue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E2290-CC66-4909-5FAD-525376075FD3}"/>
              </a:ext>
            </a:extLst>
          </p:cNvPr>
          <p:cNvSpPr txBox="1"/>
          <p:nvPr/>
        </p:nvSpPr>
        <p:spPr>
          <a:xfrm>
            <a:off x="709333" y="1147860"/>
            <a:ext cx="5758703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mqueue.h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mqd_t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mqd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struct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mq_attr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                .</a:t>
            </a:r>
            <a:r>
              <a:rPr lang="ko-KR" altLang="en-US" sz="1400" dirty="0" err="1"/>
              <a:t>mq_maxmsg</a:t>
            </a:r>
            <a:r>
              <a:rPr lang="ko-KR" altLang="en-US" sz="1400" dirty="0"/>
              <a:t> = 10,</a:t>
            </a:r>
          </a:p>
          <a:p>
            <a:r>
              <a:rPr lang="ko-KR" altLang="en-US" sz="1400" dirty="0"/>
              <a:t>                .</a:t>
            </a:r>
            <a:r>
              <a:rPr lang="ko-KR" altLang="en-US" sz="1400" dirty="0" err="1"/>
              <a:t>mq_msgsize</a:t>
            </a:r>
            <a:r>
              <a:rPr lang="ko-KR" altLang="en-US" sz="1400" dirty="0"/>
              <a:t> = 4,</a:t>
            </a:r>
          </a:p>
          <a:p>
            <a:r>
              <a:rPr lang="ko-KR" altLang="en-US" sz="1400" dirty="0"/>
              <a:t>        };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mq_unlink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mqd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mq_open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", O_RDWR | O_CREAT,  0666, &amp;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mqd</a:t>
            </a:r>
            <a:r>
              <a:rPr lang="ko-KR" altLang="en-US" sz="1400" dirty="0"/>
              <a:t> == -1)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perror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open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99918-42DF-4AA5-BE0F-4AAC3D68199D}"/>
              </a:ext>
            </a:extLst>
          </p:cNvPr>
          <p:cNvSpPr txBox="1"/>
          <p:nvPr/>
        </p:nvSpPr>
        <p:spPr>
          <a:xfrm>
            <a:off x="6723529" y="1250576"/>
            <a:ext cx="5065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 ls /dev/</a:t>
            </a:r>
            <a:r>
              <a:rPr lang="en-US" altLang="ko-KR" dirty="0" err="1"/>
              <a:t>mqueue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gcc</a:t>
            </a:r>
            <a:r>
              <a:rPr lang="en-US" altLang="ko-KR" dirty="0"/>
              <a:t> –o </a:t>
            </a:r>
            <a:r>
              <a:rPr lang="en-US" altLang="ko-KR" dirty="0" err="1"/>
              <a:t>mq_create</a:t>
            </a:r>
            <a:r>
              <a:rPr lang="en-US" altLang="ko-KR" dirty="0"/>
              <a:t> </a:t>
            </a:r>
            <a:r>
              <a:rPr lang="en-US" altLang="ko-KR" dirty="0" err="1"/>
              <a:t>mq_create.c</a:t>
            </a:r>
            <a:r>
              <a:rPr lang="en-US" altLang="ko-KR" dirty="0"/>
              <a:t> –</a:t>
            </a:r>
            <a:r>
              <a:rPr lang="en-US" altLang="ko-KR" dirty="0" err="1"/>
              <a:t>lrt</a:t>
            </a:r>
            <a:r>
              <a:rPr lang="en-US" altLang="ko-KR" dirty="0"/>
              <a:t> –</a:t>
            </a:r>
            <a:r>
              <a:rPr lang="en-US" altLang="ko-KR" dirty="0" err="1"/>
              <a:t>lwiringPi</a:t>
            </a:r>
            <a:endParaRPr lang="en-US" altLang="ko-KR" dirty="0"/>
          </a:p>
          <a:p>
            <a:r>
              <a:rPr lang="en-US" altLang="ko-KR" dirty="0"/>
              <a:t>$ ./</a:t>
            </a:r>
            <a:r>
              <a:rPr lang="en-US" altLang="ko-KR" dirty="0" err="1"/>
              <a:t>mq_create</a:t>
            </a:r>
            <a:endParaRPr lang="en-US" altLang="ko-KR" dirty="0"/>
          </a:p>
          <a:p>
            <a:r>
              <a:rPr lang="en-US" altLang="ko-KR" dirty="0"/>
              <a:t>$ ls /dev/</a:t>
            </a:r>
            <a:r>
              <a:rPr lang="en-US" altLang="ko-KR" dirty="0" err="1"/>
              <a:t>mqueue</a:t>
            </a:r>
            <a:r>
              <a:rPr lang="en-US" altLang="ko-KR" dirty="0"/>
              <a:t>/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3C45-0C62-D22A-98FD-6AD183E3123A}"/>
              </a:ext>
            </a:extLst>
          </p:cNvPr>
          <p:cNvSpPr txBox="1"/>
          <p:nvPr/>
        </p:nvSpPr>
        <p:spPr>
          <a:xfrm>
            <a:off x="4602678" y="963194"/>
            <a:ext cx="21687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mq_create_queue.c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8247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E003D09-EB53-56DD-F02E-73629A332E73}"/>
              </a:ext>
            </a:extLst>
          </p:cNvPr>
          <p:cNvSpPr txBox="1"/>
          <p:nvPr/>
        </p:nvSpPr>
        <p:spPr>
          <a:xfrm>
            <a:off x="93305" y="76147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EE19C-5D20-4E4C-7ECB-F292E44092F4}"/>
              </a:ext>
            </a:extLst>
          </p:cNvPr>
          <p:cNvSpPr txBox="1"/>
          <p:nvPr/>
        </p:nvSpPr>
        <p:spPr>
          <a:xfrm>
            <a:off x="2204496" y="1062247"/>
            <a:ext cx="698204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메시지 큐 관련 함수와 구조체를 사용하기 위해 </a:t>
            </a:r>
            <a:r>
              <a:rPr lang="en-US" altLang="ko-KR" sz="1400" dirty="0" err="1"/>
              <a:t>mqueue.h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포함</a:t>
            </a:r>
            <a:endParaRPr lang="en-US" altLang="ko-KR" sz="1400" dirty="0"/>
          </a:p>
          <a:p>
            <a:r>
              <a:rPr lang="en-US" altLang="ko-KR" sz="1400" dirty="0" err="1"/>
              <a:t>printf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사용하기 위해 </a:t>
            </a:r>
            <a:r>
              <a:rPr lang="en-US" altLang="ko-KR" sz="1400" dirty="0" err="1"/>
              <a:t>stdio.h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포함</a:t>
            </a:r>
            <a:endParaRPr lang="en-US" altLang="ko-KR" sz="1400" dirty="0"/>
          </a:p>
          <a:p>
            <a:r>
              <a:rPr lang="en-US" altLang="ko-KR" sz="1400" dirty="0" err="1"/>
              <a:t>mq_open</a:t>
            </a:r>
            <a:r>
              <a:rPr lang="en-US" altLang="ko-KR" sz="1400" dirty="0"/>
              <a:t> </a:t>
            </a:r>
            <a:r>
              <a:rPr lang="ko-KR" altLang="en-US" sz="1400" dirty="0"/>
              <a:t>시 메시지 큐 지정 번호를 저장할 변수를 선언</a:t>
            </a:r>
            <a:endParaRPr lang="en-US" altLang="ko-KR" sz="1400" dirty="0"/>
          </a:p>
          <a:p>
            <a:r>
              <a:rPr lang="ko-KR" altLang="en-US" sz="1400" dirty="0"/>
              <a:t>메시지 큐 속성을 저장할 구조체 변수를 선언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최대 메시지의 개수는 </a:t>
            </a:r>
            <a:r>
              <a:rPr lang="en-US" altLang="ko-KR" sz="1400" dirty="0"/>
              <a:t>10</a:t>
            </a:r>
            <a:r>
              <a:rPr lang="ko-KR" altLang="en-US" sz="1400" dirty="0"/>
              <a:t>개 메시지 당 메시지의 크기는 </a:t>
            </a:r>
            <a:r>
              <a:rPr lang="en-US" altLang="ko-KR" sz="1400" dirty="0"/>
              <a:t>4byte)</a:t>
            </a:r>
          </a:p>
          <a:p>
            <a:r>
              <a:rPr lang="en-US" altLang="ko-KR" sz="1400" dirty="0" err="1"/>
              <a:t>mq_unlink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이전에 </a:t>
            </a:r>
            <a:r>
              <a:rPr lang="en-US" altLang="ko-KR" sz="1400" dirty="0" err="1"/>
              <a:t>msg_q</a:t>
            </a:r>
            <a:r>
              <a:rPr lang="ko-KR" altLang="en-US" sz="1400" dirty="0"/>
              <a:t>가 만들어 졌으면 제거</a:t>
            </a:r>
            <a:endParaRPr lang="en-US" altLang="ko-KR" sz="1400" dirty="0"/>
          </a:p>
          <a:p>
            <a:r>
              <a:rPr lang="ko-KR" altLang="en-US" sz="1400" dirty="0"/>
              <a:t>메시지 큐 이름은 </a:t>
            </a:r>
            <a:r>
              <a:rPr lang="en-US" altLang="ko-KR" sz="1400" dirty="0"/>
              <a:t>/</a:t>
            </a:r>
            <a:r>
              <a:rPr lang="ko-KR" altLang="en-US" sz="1400" dirty="0"/>
              <a:t>로 시작해야 함</a:t>
            </a:r>
            <a:endParaRPr lang="en-US" altLang="ko-KR" sz="1400" dirty="0"/>
          </a:p>
          <a:p>
            <a:r>
              <a:rPr lang="en-US" altLang="ko-KR" sz="1400" dirty="0" err="1"/>
              <a:t>mq_open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 err="1"/>
              <a:t>msg_q</a:t>
            </a:r>
            <a:r>
              <a:rPr lang="en-US" altLang="ko-KR" sz="1400" dirty="0"/>
              <a:t> </a:t>
            </a:r>
            <a:r>
              <a:rPr lang="ko-KR" altLang="en-US" sz="1400" dirty="0"/>
              <a:t>메시지 큐를 오픈</a:t>
            </a:r>
            <a:endParaRPr lang="en-US" altLang="ko-KR" sz="1400" dirty="0"/>
          </a:p>
          <a:p>
            <a:r>
              <a:rPr lang="ko-KR" altLang="en-US" sz="1400" dirty="0"/>
              <a:t>    첫 번째 인자로 메시지 큐 이름</a:t>
            </a:r>
            <a:endParaRPr lang="en-US" altLang="ko-KR" sz="1400" dirty="0"/>
          </a:p>
          <a:p>
            <a:r>
              <a:rPr lang="ko-KR" altLang="en-US" sz="1400" dirty="0"/>
              <a:t>    메시지 큐 이름은 </a:t>
            </a:r>
            <a:r>
              <a:rPr lang="en-US" altLang="ko-KR" sz="1400" dirty="0"/>
              <a:t>/</a:t>
            </a:r>
            <a:r>
              <a:rPr lang="ko-KR" altLang="en-US" sz="1400" dirty="0"/>
              <a:t>로 시작해야 함</a:t>
            </a:r>
            <a:endParaRPr lang="en-US" altLang="ko-KR" sz="1400" dirty="0"/>
          </a:p>
          <a:p>
            <a:r>
              <a:rPr lang="ko-KR" altLang="en-US" sz="1400" dirty="0"/>
              <a:t>   두 번째 인자로는 </a:t>
            </a:r>
            <a:r>
              <a:rPr lang="en-US" altLang="ko-KR" sz="1400" dirty="0"/>
              <a:t>O_RDWR | O_CREAT</a:t>
            </a:r>
          </a:p>
          <a:p>
            <a:r>
              <a:rPr lang="en-US" altLang="ko-KR" sz="1400" dirty="0"/>
              <a:t>   O_RDWR</a:t>
            </a:r>
            <a:r>
              <a:rPr lang="ko-KR" altLang="en-US" sz="1400" dirty="0"/>
              <a:t>은 메시지 큐를 읽기 쓰기로 열 경우에 사용</a:t>
            </a:r>
            <a:endParaRPr lang="en-US" altLang="ko-KR" sz="1400" dirty="0"/>
          </a:p>
          <a:p>
            <a:r>
              <a:rPr lang="en-US" altLang="ko-KR" sz="1400" dirty="0"/>
              <a:t>   O_CREAT</a:t>
            </a:r>
            <a:r>
              <a:rPr lang="ko-KR" altLang="en-US" sz="1400" dirty="0"/>
              <a:t>는 메시지 큐가 없을 경우 생성하는 역할</a:t>
            </a:r>
            <a:endParaRPr lang="en-US" altLang="ko-KR" sz="1400" dirty="0"/>
          </a:p>
          <a:p>
            <a:r>
              <a:rPr lang="en-US" altLang="ko-KR" sz="1400" dirty="0"/>
              <a:t>   |</a:t>
            </a:r>
            <a:r>
              <a:rPr lang="ko-KR" altLang="en-US" sz="1400" dirty="0"/>
              <a:t>는 또는 이라는 의미를 갖는 연산자</a:t>
            </a:r>
            <a:endParaRPr lang="en-US" altLang="ko-KR" sz="1400" dirty="0"/>
          </a:p>
          <a:p>
            <a:r>
              <a:rPr lang="ko-KR" altLang="en-US" sz="1400" dirty="0"/>
              <a:t>세 번째 인자로 주는 </a:t>
            </a:r>
            <a:r>
              <a:rPr lang="en-US" altLang="ko-KR" sz="1400" dirty="0"/>
              <a:t>0666</a:t>
            </a:r>
            <a:r>
              <a:rPr lang="ko-KR" altLang="en-US" sz="1400" dirty="0"/>
              <a:t>은 </a:t>
            </a:r>
            <a:r>
              <a:rPr lang="ko-KR" altLang="en-US" sz="1400" dirty="0" err="1"/>
              <a:t>팔진수</a:t>
            </a:r>
            <a:r>
              <a:rPr lang="ko-KR" altLang="en-US" sz="1400" dirty="0"/>
              <a:t> </a:t>
            </a:r>
            <a:r>
              <a:rPr lang="en-US" altLang="ko-KR" sz="1400" dirty="0"/>
              <a:t>666</a:t>
            </a:r>
            <a:r>
              <a:rPr lang="ko-KR" altLang="en-US" sz="1400" dirty="0"/>
              <a:t>을 의미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메시지 큐를 만든 소유자와 다른 사용자가 읽기 쓰기로 접근할 수 있음을 나타냄</a:t>
            </a:r>
            <a:endParaRPr lang="en-US" altLang="ko-KR" sz="1400" dirty="0"/>
          </a:p>
          <a:p>
            <a:r>
              <a:rPr lang="ko-KR" altLang="en-US" sz="1400" dirty="0"/>
              <a:t>네 번째 인자로는 </a:t>
            </a:r>
            <a:r>
              <a:rPr lang="en-US" altLang="ko-KR" sz="1400" dirty="0" err="1"/>
              <a:t>attr</a:t>
            </a:r>
            <a:r>
              <a:rPr lang="en-US" altLang="ko-KR" sz="1400" dirty="0"/>
              <a:t> </a:t>
            </a:r>
            <a:r>
              <a:rPr lang="ko-KR" altLang="en-US" sz="1400" dirty="0"/>
              <a:t>변수의 주소 값을 주어 생성할 메시지 큐의 속성을 넘겨줌</a:t>
            </a:r>
            <a:endParaRPr lang="en-US" altLang="ko-KR" sz="1400" dirty="0"/>
          </a:p>
          <a:p>
            <a:r>
              <a:rPr lang="en-US" altLang="ko-KR" sz="1400" dirty="0" err="1"/>
              <a:t>mqd</a:t>
            </a:r>
            <a:r>
              <a:rPr lang="en-US" altLang="ko-KR" sz="1400" dirty="0"/>
              <a:t> </a:t>
            </a:r>
            <a:r>
              <a:rPr lang="ko-KR" altLang="en-US" sz="1400" dirty="0"/>
              <a:t>값이 </a:t>
            </a:r>
            <a:r>
              <a:rPr lang="en-US" altLang="ko-KR" sz="1400" dirty="0"/>
              <a:t>-1</a:t>
            </a:r>
            <a:r>
              <a:rPr lang="ko-KR" altLang="en-US" sz="1400" dirty="0"/>
              <a:t>이면 </a:t>
            </a:r>
            <a:r>
              <a:rPr lang="en-US" altLang="ko-KR" sz="1400" dirty="0" err="1"/>
              <a:t>mq_open</a:t>
            </a:r>
            <a:r>
              <a:rPr lang="en-US" altLang="ko-KR" sz="1400" dirty="0"/>
              <a:t> </a:t>
            </a:r>
            <a:r>
              <a:rPr lang="ko-KR" altLang="en-US" sz="1400" dirty="0"/>
              <a:t>함수가 정상적으로 처리되지 않은 상황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perror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에러 메시지를 출력하고 </a:t>
            </a:r>
            <a:r>
              <a:rPr lang="en-US" altLang="ko-KR" sz="1400" dirty="0"/>
              <a:t>-1</a:t>
            </a:r>
            <a:r>
              <a:rPr lang="ko-KR" altLang="en-US" sz="1400" dirty="0"/>
              <a:t>을 반환하며 </a:t>
            </a:r>
            <a:r>
              <a:rPr lang="en-US" altLang="ko-KR" sz="1400" dirty="0"/>
              <a:t>main </a:t>
            </a:r>
            <a:r>
              <a:rPr lang="ko-KR" altLang="en-US" sz="1400" dirty="0"/>
              <a:t>함수를 나감</a:t>
            </a:r>
            <a:endParaRPr lang="en-US" altLang="ko-KR" sz="1400" dirty="0"/>
          </a:p>
          <a:p>
            <a:r>
              <a:rPr lang="ko-KR" altLang="en-US" sz="1400" dirty="0"/>
              <a:t>정상적으로 처리된 경우엔 </a:t>
            </a:r>
            <a:r>
              <a:rPr lang="en-US" altLang="ko-KR" sz="1400" dirty="0"/>
              <a:t>0</a:t>
            </a:r>
            <a:r>
              <a:rPr lang="ko-KR" altLang="en-US" sz="1400" dirty="0"/>
              <a:t>을 반환하며 </a:t>
            </a:r>
            <a:r>
              <a:rPr lang="en-US" altLang="ko-KR" sz="1400" dirty="0"/>
              <a:t>main </a:t>
            </a:r>
            <a:r>
              <a:rPr lang="ko-KR" altLang="en-US" sz="1400" dirty="0"/>
              <a:t>함수를 빠져 나감</a:t>
            </a:r>
          </a:p>
        </p:txBody>
      </p:sp>
    </p:spTree>
    <p:extLst>
      <p:ext uri="{BB962C8B-B14F-4D97-AF65-F5344CB8AC3E}">
        <p14:creationId xmlns:p14="http://schemas.microsoft.com/office/powerpoint/2010/main" val="3244779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5D056D-5734-8957-46A8-2E796E427D14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9DCCDC-51E9-C7BA-315A-EDB18AD07FDD}"/>
              </a:ext>
            </a:extLst>
          </p:cNvPr>
          <p:cNvSpPr txBox="1"/>
          <p:nvPr/>
        </p:nvSpPr>
        <p:spPr>
          <a:xfrm>
            <a:off x="93305" y="76147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메시지 큐 통신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8ADE4-2927-2A98-A47A-51093A12ACC1}"/>
              </a:ext>
            </a:extLst>
          </p:cNvPr>
          <p:cNvSpPr txBox="1"/>
          <p:nvPr/>
        </p:nvSpPr>
        <p:spPr>
          <a:xfrm>
            <a:off x="185605" y="1049361"/>
            <a:ext cx="118207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프로그램을 두 개 이상의 쓰레드로 구성할 경우, 쓰레드 간에 데이터를 주고받아야 하는 경우가 있을 있음</a:t>
            </a:r>
          </a:p>
          <a:p>
            <a:r>
              <a:rPr lang="ko-KR" altLang="en-US" sz="1400" dirty="0"/>
              <a:t>또한, 인터럽트를 사용해야 할 경우 인터럽트 처리 함수에서 쓰레드로 데이터를 보내야 하는 경우가 있을 수 있음.</a:t>
            </a:r>
          </a:p>
          <a:p>
            <a:r>
              <a:rPr lang="ko-KR" altLang="en-US" sz="1400" dirty="0"/>
              <a:t>이때, 사용할 수 있는 방법이 바로 메시지 큐임</a:t>
            </a:r>
          </a:p>
          <a:p>
            <a:endParaRPr lang="ko-KR" altLang="en-US" sz="1400" dirty="0"/>
          </a:p>
          <a:p>
            <a:r>
              <a:rPr lang="ko-KR" altLang="en-US" sz="1400" dirty="0"/>
              <a:t>예를 들어, 인터넷을 통한 원격 키보드 입력과 초음파 센서 입력을 받아 </a:t>
            </a:r>
            <a:r>
              <a:rPr lang="ko-KR" altLang="en-US" sz="1400" dirty="0" err="1"/>
              <a:t>RC카의</a:t>
            </a:r>
            <a:r>
              <a:rPr lang="ko-KR" altLang="en-US" sz="1400" dirty="0"/>
              <a:t> 모터와 전조등/</a:t>
            </a:r>
            <a:r>
              <a:rPr lang="ko-KR" altLang="en-US" sz="1400" dirty="0" err="1"/>
              <a:t>후미등을</a:t>
            </a:r>
            <a:r>
              <a:rPr lang="ko-KR" altLang="en-US" sz="1400" dirty="0"/>
              <a:t> 제어하는 프로그램을 쓰레드로 구성하는 경우를 생각해 보도록 함.</a:t>
            </a:r>
          </a:p>
          <a:p>
            <a:r>
              <a:rPr lang="ko-KR" altLang="en-US" sz="1400" dirty="0"/>
              <a:t>일단 입력 2개 이므로 적어도 2개의 쓰레드가 필요함. 즉, 원격 키보드 입력 쓰레드, 초음파 입력 쓰레드가 필요함</a:t>
            </a:r>
          </a:p>
          <a:p>
            <a:r>
              <a:rPr lang="ko-KR" altLang="en-US" sz="1400" dirty="0"/>
              <a:t>기본적으로는 원격 키보드 입력을 통해 모터와 전조등/</a:t>
            </a:r>
            <a:r>
              <a:rPr lang="ko-KR" altLang="en-US" sz="1400" dirty="0" err="1"/>
              <a:t>후미등의</a:t>
            </a:r>
            <a:r>
              <a:rPr lang="ko-KR" altLang="en-US" sz="1400" dirty="0"/>
              <a:t> 제어가 이루어지게 됨</a:t>
            </a:r>
          </a:p>
          <a:p>
            <a:r>
              <a:rPr lang="ko-KR" altLang="en-US" sz="1400" dirty="0"/>
              <a:t>또한, 초음파 센서를 통해 물체가 감지될 경우 모터의 동작을 멈추고 비상 상황을 나타내도록 전조등/</a:t>
            </a:r>
            <a:r>
              <a:rPr lang="ko-KR" altLang="en-US" sz="1400" dirty="0" err="1"/>
              <a:t>후미등을</a:t>
            </a:r>
            <a:r>
              <a:rPr lang="ko-KR" altLang="en-US" sz="1400" dirty="0"/>
              <a:t> 제어해야 할 수도 있음</a:t>
            </a:r>
          </a:p>
          <a:p>
            <a:r>
              <a:rPr lang="ko-KR" altLang="en-US" sz="1400" dirty="0"/>
              <a:t>하나의 출력에 대해 2 이상의 쓰레드가 접근할 경우에 출력을 위한 쓰레드가 있으면 편리함</a:t>
            </a:r>
          </a:p>
          <a:p>
            <a:r>
              <a:rPr lang="ko-KR" altLang="en-US" sz="1400" dirty="0"/>
              <a:t>따라서 모터 출력과 전조등/</a:t>
            </a:r>
            <a:r>
              <a:rPr lang="ko-KR" altLang="en-US" sz="1400" dirty="0" err="1"/>
              <a:t>후미등</a:t>
            </a:r>
            <a:r>
              <a:rPr lang="ko-KR" altLang="en-US" sz="1400" dirty="0"/>
              <a:t> 출력을 담당할 쓰레드가 2개 더 필요함</a:t>
            </a:r>
          </a:p>
          <a:p>
            <a:r>
              <a:rPr lang="ko-KR" altLang="en-US" sz="1400" dirty="0"/>
              <a:t>즉, 모터 제어 쓰레드, 전조등/</a:t>
            </a:r>
            <a:r>
              <a:rPr lang="ko-KR" altLang="en-US" sz="1400" dirty="0" err="1"/>
              <a:t>후미등</a:t>
            </a:r>
            <a:r>
              <a:rPr lang="ko-KR" altLang="en-US" sz="1400" dirty="0"/>
              <a:t> 제어 쓰레드가 필요함.</a:t>
            </a:r>
          </a:p>
          <a:p>
            <a:r>
              <a:rPr lang="ko-KR" altLang="en-US" sz="1400" dirty="0"/>
              <a:t>이상의 프로그램의 구성을 원격 키보드 입력 쓰레드, 물체를 감지하기 위한 초음파 센서 입력 쓰레드, </a:t>
            </a:r>
          </a:p>
          <a:p>
            <a:r>
              <a:rPr lang="ko-KR" altLang="en-US" sz="1400" dirty="0"/>
              <a:t>바퀴에 장착된 모터를 제어하는 쓰레드, 전조등과 </a:t>
            </a:r>
            <a:r>
              <a:rPr lang="ko-KR" altLang="en-US" sz="1400" dirty="0" err="1"/>
              <a:t>후등</a:t>
            </a:r>
            <a:r>
              <a:rPr lang="ko-KR" altLang="en-US" sz="1400" dirty="0"/>
              <a:t> 역할을 하는 </a:t>
            </a:r>
            <a:r>
              <a:rPr lang="ko-KR" altLang="en-US" sz="1400" dirty="0" err="1"/>
              <a:t>LED를</a:t>
            </a:r>
            <a:r>
              <a:rPr lang="ko-KR" altLang="en-US" sz="1400" dirty="0"/>
              <a:t> 제어하는 쓰레드로 구성할 수 있음.</a:t>
            </a:r>
          </a:p>
          <a:p>
            <a:r>
              <a:rPr lang="ko-KR" altLang="en-US" sz="1400" dirty="0"/>
              <a:t>사용자 전진 명령을 보낼 경우 키보드 입력 쓰레드는 명령을 해석한 후 전진 메시지를 만들어 모터 제어 쓰레드로 보냄.</a:t>
            </a:r>
          </a:p>
          <a:p>
            <a:r>
              <a:rPr lang="ko-KR" altLang="en-US" sz="1400" dirty="0"/>
              <a:t>사용자가 </a:t>
            </a:r>
            <a:r>
              <a:rPr lang="ko-KR" altLang="en-US" sz="1400" dirty="0" err="1"/>
              <a:t>전조등후미등</a:t>
            </a:r>
            <a:r>
              <a:rPr lang="ko-KR" altLang="en-US" sz="1400" dirty="0"/>
              <a:t> 점등 명령을 보내면 키보드 입력 쓰레드는 명령을 해석한 후 </a:t>
            </a:r>
            <a:r>
              <a:rPr lang="ko-KR" altLang="en-US" sz="1400" dirty="0" err="1"/>
              <a:t>전조드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후미등</a:t>
            </a:r>
            <a:r>
              <a:rPr lang="ko-KR" altLang="en-US" sz="1400" dirty="0"/>
              <a:t> 점등 메시지를 만들어 LED 제어 쓰레드로 보냄.</a:t>
            </a:r>
          </a:p>
          <a:p>
            <a:r>
              <a:rPr lang="ko-KR" altLang="en-US" sz="1400" dirty="0"/>
              <a:t>초음파 입력 쓰레드는 초음파 센서를 통해 전방에 물체를 감지할 경우, 정지 메시지를 만들어 모터 제어 쓰레드로 보냄..</a:t>
            </a:r>
          </a:p>
          <a:p>
            <a:r>
              <a:rPr lang="ko-KR" altLang="en-US" sz="1400" dirty="0"/>
              <a:t>또한 비상 상태를 나타내도록 </a:t>
            </a:r>
            <a:r>
              <a:rPr lang="ko-KR" altLang="en-US" sz="1400" dirty="0" err="1"/>
              <a:t>후미등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깜빡이</a:t>
            </a:r>
            <a:r>
              <a:rPr lang="ko-KR" altLang="en-US" sz="1400" dirty="0"/>
              <a:t> 메시지를 만들어 LED 제어 쓰레드로 보냄</a:t>
            </a:r>
          </a:p>
          <a:p>
            <a:endParaRPr lang="ko-KR" altLang="en-US" sz="1400" dirty="0"/>
          </a:p>
          <a:p>
            <a:r>
              <a:rPr lang="ko-KR" altLang="en-US" sz="1400" dirty="0"/>
              <a:t>프로그램을 쓰레드로 구성할 경우 이와 같이 쓰레드 간에 메시지를 주고 받는 경우가 </a:t>
            </a:r>
            <a:r>
              <a:rPr lang="ko-KR" altLang="en-US" sz="1400" dirty="0" err="1"/>
              <a:t>필요해지며</a:t>
            </a:r>
            <a:r>
              <a:rPr lang="ko-KR" altLang="en-US" sz="1400" dirty="0"/>
              <a:t>, 이때, 메시지 큐를 통해서 메시지를 주고 받게 됨</a:t>
            </a:r>
          </a:p>
        </p:txBody>
      </p:sp>
    </p:spTree>
    <p:extLst>
      <p:ext uri="{BB962C8B-B14F-4D97-AF65-F5344CB8AC3E}">
        <p14:creationId xmlns:p14="http://schemas.microsoft.com/office/powerpoint/2010/main" val="4097042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E003D09-EB53-56DD-F02E-73629A332E73}"/>
              </a:ext>
            </a:extLst>
          </p:cNvPr>
          <p:cNvSpPr txBox="1"/>
          <p:nvPr/>
        </p:nvSpPr>
        <p:spPr>
          <a:xfrm>
            <a:off x="93305" y="76147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쓰레드와 쓰레드 간 메시지 큐 통신하기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EDBE-74AA-3621-6695-9FE405459F99}"/>
              </a:ext>
            </a:extLst>
          </p:cNvPr>
          <p:cNvSpPr txBox="1"/>
          <p:nvPr/>
        </p:nvSpPr>
        <p:spPr>
          <a:xfrm>
            <a:off x="108698" y="1012953"/>
            <a:ext cx="5987302" cy="51398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#include &lt;</a:t>
            </a:r>
            <a:r>
              <a:rPr lang="ko-KR" altLang="en-US" sz="1600" dirty="0" err="1"/>
              <a:t>mqueue.h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#include &lt;</a:t>
            </a:r>
            <a:r>
              <a:rPr lang="ko-KR" altLang="en-US" sz="1600" dirty="0" err="1"/>
              <a:t>stdio.h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#include &lt;</a:t>
            </a:r>
            <a:r>
              <a:rPr lang="ko-KR" altLang="en-US" sz="1600" dirty="0" err="1"/>
              <a:t>wiringPi.h</a:t>
            </a:r>
            <a:r>
              <a:rPr lang="ko-KR" altLang="en-US" sz="1600" dirty="0"/>
              <a:t>&gt;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mqd_t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mfd</a:t>
            </a:r>
            <a:r>
              <a:rPr lang="ko-KR" altLang="en-US" sz="1600" dirty="0"/>
              <a:t>;</a:t>
            </a:r>
          </a:p>
          <a:p>
            <a:endParaRPr lang="ko-KR" altLang="en-US" sz="1600" dirty="0"/>
          </a:p>
          <a:p>
            <a:r>
              <a:rPr lang="ko-KR" altLang="en-US" sz="1600" dirty="0"/>
              <a:t>PI_THREAD(t1) {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struct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mq_attr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attr</a:t>
            </a:r>
            <a:r>
              <a:rPr lang="ko-KR" altLang="en-US" sz="1600" dirty="0"/>
              <a:t> = {</a:t>
            </a:r>
          </a:p>
          <a:p>
            <a:r>
              <a:rPr lang="ko-KR" altLang="en-US" sz="1600" dirty="0"/>
              <a:t>                .</a:t>
            </a:r>
            <a:r>
              <a:rPr lang="ko-KR" altLang="en-US" sz="1600" dirty="0" err="1"/>
              <a:t>mq_maxmsg</a:t>
            </a:r>
            <a:r>
              <a:rPr lang="ko-KR" altLang="en-US" sz="1600" dirty="0"/>
              <a:t> = 10,</a:t>
            </a:r>
          </a:p>
          <a:p>
            <a:r>
              <a:rPr lang="ko-KR" altLang="en-US" sz="1600" dirty="0"/>
              <a:t>                .</a:t>
            </a:r>
            <a:r>
              <a:rPr lang="ko-KR" altLang="en-US" sz="1600" dirty="0" err="1"/>
              <a:t>mq_msgsize</a:t>
            </a:r>
            <a:r>
              <a:rPr lang="ko-KR" altLang="en-US" sz="1600" dirty="0"/>
              <a:t> = 4,</a:t>
            </a:r>
          </a:p>
          <a:p>
            <a:r>
              <a:rPr lang="ko-KR" altLang="en-US" sz="1600" dirty="0"/>
              <a:t>        };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int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value</a:t>
            </a:r>
            <a:r>
              <a:rPr lang="ko-KR" altLang="en-US" sz="1600" dirty="0"/>
              <a:t> = 0;</a:t>
            </a:r>
          </a:p>
          <a:p>
            <a:endParaRPr lang="ko-KR" altLang="en-US" sz="1600" dirty="0"/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while</a:t>
            </a:r>
            <a:r>
              <a:rPr lang="ko-KR" altLang="en-US" sz="1600" dirty="0"/>
              <a:t>(1) {</a:t>
            </a:r>
          </a:p>
          <a:p>
            <a:r>
              <a:rPr lang="ko-KR" altLang="en-US" sz="1600" dirty="0"/>
              <a:t>                </a:t>
            </a:r>
            <a:r>
              <a:rPr lang="ko-KR" altLang="en-US" sz="1600" dirty="0" err="1"/>
              <a:t>value</a:t>
            </a:r>
            <a:r>
              <a:rPr lang="ko-KR" altLang="en-US" sz="1600" dirty="0"/>
              <a:t> ++;</a:t>
            </a:r>
          </a:p>
          <a:p>
            <a:r>
              <a:rPr lang="ko-KR" altLang="en-US" sz="1600" dirty="0"/>
              <a:t>                </a:t>
            </a:r>
            <a:r>
              <a:rPr lang="ko-KR" altLang="en-US" sz="1600" dirty="0" err="1"/>
              <a:t>mq_send</a:t>
            </a:r>
            <a:r>
              <a:rPr lang="ko-KR" altLang="en-US" sz="1600" dirty="0"/>
              <a:t>(</a:t>
            </a:r>
            <a:r>
              <a:rPr lang="ko-KR" altLang="en-US" sz="1600" dirty="0" err="1"/>
              <a:t>mfd</a:t>
            </a:r>
            <a:r>
              <a:rPr lang="ko-KR" altLang="en-US" sz="1600" dirty="0"/>
              <a:t>, (</a:t>
            </a:r>
            <a:r>
              <a:rPr lang="ko-KR" altLang="en-US" sz="1600" dirty="0" err="1"/>
              <a:t>char</a:t>
            </a:r>
            <a:r>
              <a:rPr lang="ko-KR" altLang="en-US" sz="1600" dirty="0"/>
              <a:t> *)&amp;</a:t>
            </a:r>
            <a:r>
              <a:rPr lang="ko-KR" altLang="en-US" sz="1600" dirty="0" err="1"/>
              <a:t>value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attr.mq_msgsize</a:t>
            </a:r>
            <a:r>
              <a:rPr lang="ko-KR" altLang="en-US" sz="1600" dirty="0"/>
              <a:t>, 1);</a:t>
            </a:r>
          </a:p>
          <a:p>
            <a:endParaRPr lang="ko-KR" altLang="en-US" sz="1600" dirty="0"/>
          </a:p>
          <a:p>
            <a:r>
              <a:rPr lang="ko-KR" altLang="en-US" sz="1600" dirty="0"/>
              <a:t>                </a:t>
            </a:r>
            <a:r>
              <a:rPr lang="ko-KR" altLang="en-US" sz="1600" dirty="0" err="1"/>
              <a:t>delay</a:t>
            </a:r>
            <a:r>
              <a:rPr lang="ko-KR" altLang="en-US" sz="1600" dirty="0"/>
              <a:t>(100);</a:t>
            </a:r>
          </a:p>
          <a:p>
            <a:r>
              <a:rPr lang="ko-KR" altLang="en-US" sz="1600" dirty="0"/>
              <a:t>        }</a:t>
            </a:r>
          </a:p>
          <a:p>
            <a:r>
              <a:rPr lang="ko-KR" altLang="en-US" sz="16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6F68B-9B45-34BC-3DE8-324E40694A15}"/>
              </a:ext>
            </a:extLst>
          </p:cNvPr>
          <p:cNvSpPr txBox="1"/>
          <p:nvPr/>
        </p:nvSpPr>
        <p:spPr>
          <a:xfrm>
            <a:off x="6311153" y="1320730"/>
            <a:ext cx="5772149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struct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mq_attr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                .</a:t>
            </a:r>
            <a:r>
              <a:rPr lang="ko-KR" altLang="en-US" sz="1400" dirty="0" err="1"/>
              <a:t>mq_maxmsg</a:t>
            </a:r>
            <a:r>
              <a:rPr lang="ko-KR" altLang="en-US" sz="1400" dirty="0"/>
              <a:t> = 10,</a:t>
            </a:r>
          </a:p>
          <a:p>
            <a:r>
              <a:rPr lang="ko-KR" altLang="en-US" sz="1400" dirty="0"/>
              <a:t>                .</a:t>
            </a:r>
            <a:r>
              <a:rPr lang="ko-KR" altLang="en-US" sz="1400" dirty="0" err="1"/>
              <a:t>mq_msgsize</a:t>
            </a:r>
            <a:r>
              <a:rPr lang="ko-KR" altLang="en-US" sz="1400" dirty="0"/>
              <a:t> = 4,</a:t>
            </a:r>
          </a:p>
          <a:p>
            <a:r>
              <a:rPr lang="ko-KR" altLang="en-US" sz="1400" dirty="0"/>
              <a:t>        };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mq_unlink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mq_open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", O_RDWR | O_CREAT, 0666, &amp;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 == -1)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perror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open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piThreadCreate</a:t>
            </a:r>
            <a:r>
              <a:rPr lang="ko-KR" altLang="en-US" sz="1400" dirty="0"/>
              <a:t>(t1);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mq_receive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, (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*)&amp;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attr.mq_msgsize</a:t>
            </a:r>
            <a:r>
              <a:rPr lang="ko-KR" altLang="en-US" sz="1400" dirty="0"/>
              <a:t>, NULL);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Read</a:t>
            </a:r>
            <a:r>
              <a:rPr lang="ko-KR" altLang="en-US" sz="1400" dirty="0"/>
              <a:t> Data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",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D9C8A-8631-7806-6A62-3E51AA400CF4}"/>
              </a:ext>
            </a:extLst>
          </p:cNvPr>
          <p:cNvSpPr txBox="1"/>
          <p:nvPr/>
        </p:nvSpPr>
        <p:spPr>
          <a:xfrm>
            <a:off x="5154006" y="764962"/>
            <a:ext cx="14398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mq_comm.c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2247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2290F5-3826-CB26-B3FA-23DEF201110D}"/>
              </a:ext>
            </a:extLst>
          </p:cNvPr>
          <p:cNvSpPr txBox="1"/>
          <p:nvPr/>
        </p:nvSpPr>
        <p:spPr>
          <a:xfrm>
            <a:off x="1653166" y="973577"/>
            <a:ext cx="70270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piThreadCreate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t1 </a:t>
            </a:r>
            <a:r>
              <a:rPr lang="ko-KR" altLang="en-US" sz="1400" dirty="0"/>
              <a:t>함수를 수행할 하위 쓰레드를 하나 생성</a:t>
            </a:r>
            <a:endParaRPr lang="en-US" altLang="ko-KR" sz="1400" dirty="0"/>
          </a:p>
          <a:p>
            <a:r>
              <a:rPr lang="en-US" altLang="ko-KR" sz="1400" dirty="0" err="1"/>
              <a:t>mq_receive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큐에서 </a:t>
            </a:r>
            <a:r>
              <a:rPr lang="en-US" altLang="ko-KR" sz="1400" dirty="0"/>
              <a:t>4</a:t>
            </a:r>
            <a:r>
              <a:rPr lang="ko-KR" altLang="en-US" sz="1400" dirty="0"/>
              <a:t>바이트의 데이터를 </a:t>
            </a:r>
            <a:r>
              <a:rPr lang="en-US" altLang="ko-KR" sz="1400" dirty="0"/>
              <a:t>value </a:t>
            </a:r>
            <a:r>
              <a:rPr lang="ko-KR" altLang="en-US" sz="1400" dirty="0"/>
              <a:t>변수로 </a:t>
            </a:r>
            <a:r>
              <a:rPr lang="ko-KR" altLang="en-US" sz="1400" dirty="0" err="1"/>
              <a:t>읽어냄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읽을 메시지가 없을 경우 쓰레드는 메시지를 기다리게 됨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value </a:t>
            </a:r>
            <a:r>
              <a:rPr lang="ko-KR" altLang="en-US" sz="1400" dirty="0"/>
              <a:t>값을 출력</a:t>
            </a:r>
            <a:endParaRPr lang="en-US" altLang="ko-KR" sz="1400" dirty="0"/>
          </a:p>
          <a:p>
            <a:r>
              <a:rPr lang="ko-KR" altLang="en-US" sz="1400" dirty="0"/>
              <a:t>보내고자 하는 메시지를 저장할 정수 변수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선언</a:t>
            </a:r>
            <a:endParaRPr lang="en-US" altLang="ko-KR" sz="1400" dirty="0"/>
          </a:p>
          <a:p>
            <a:r>
              <a:rPr lang="en-US" altLang="ko-KR" sz="1400" dirty="0"/>
              <a:t>value </a:t>
            </a:r>
            <a:r>
              <a:rPr lang="ko-KR" altLang="en-US" sz="1400" dirty="0"/>
              <a:t>변수의 값을 하나씩 증가</a:t>
            </a:r>
            <a:endParaRPr lang="en-US" altLang="ko-KR" sz="1400" dirty="0"/>
          </a:p>
          <a:p>
            <a:r>
              <a:rPr lang="en-US" altLang="ko-KR" sz="1400" dirty="0" err="1"/>
              <a:t>mq_send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 </a:t>
            </a:r>
            <a:r>
              <a:rPr lang="en-US" altLang="ko-KR" sz="1400" dirty="0"/>
              <a:t>4</a:t>
            </a:r>
            <a:r>
              <a:rPr lang="ko-KR" altLang="en-US" sz="1400" dirty="0"/>
              <a:t>바이트의 데이터를 씀</a:t>
            </a:r>
            <a:r>
              <a:rPr lang="en-US" altLang="ko-KR" sz="1400" dirty="0"/>
              <a:t>. </a:t>
            </a:r>
            <a:r>
              <a:rPr lang="ko-KR" altLang="en-US" sz="1400" dirty="0"/>
              <a:t>우선순위는 </a:t>
            </a:r>
            <a:r>
              <a:rPr lang="en-US" altLang="ko-KR" sz="1400" dirty="0"/>
              <a:t>1</a:t>
            </a:r>
            <a:r>
              <a:rPr lang="ko-KR" altLang="en-US" sz="1400" dirty="0"/>
              <a:t>로 지정</a:t>
            </a:r>
            <a:endParaRPr lang="en-US" altLang="ko-KR" sz="1400" dirty="0"/>
          </a:p>
          <a:p>
            <a:r>
              <a:rPr lang="en-US" altLang="ko-KR" sz="1400" dirty="0"/>
              <a:t>100</a:t>
            </a:r>
            <a:r>
              <a:rPr lang="ko-KR" altLang="en-US" sz="1400" dirty="0"/>
              <a:t>밀리 초 동안 기다림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9ED05-5220-209B-376D-DD485233ACF0}"/>
              </a:ext>
            </a:extLst>
          </p:cNvPr>
          <p:cNvSpPr txBox="1"/>
          <p:nvPr/>
        </p:nvSpPr>
        <p:spPr>
          <a:xfrm>
            <a:off x="93305" y="76147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쓰레드와 쓰레드 간 메시지 큐 통신하기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7F3A5-328F-9CB5-88E5-6B727518C2F7}"/>
              </a:ext>
            </a:extLst>
          </p:cNvPr>
          <p:cNvSpPr txBox="1"/>
          <p:nvPr/>
        </p:nvSpPr>
        <p:spPr>
          <a:xfrm>
            <a:off x="6400799" y="3959644"/>
            <a:ext cx="5108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gcc</a:t>
            </a:r>
            <a:r>
              <a:rPr lang="en-US" altLang="ko-KR" dirty="0"/>
              <a:t> –o </a:t>
            </a:r>
            <a:r>
              <a:rPr lang="en-US" altLang="ko-KR" dirty="0" err="1"/>
              <a:t>mq_comm</a:t>
            </a:r>
            <a:r>
              <a:rPr lang="en-US" altLang="ko-KR" dirty="0"/>
              <a:t> </a:t>
            </a:r>
            <a:r>
              <a:rPr lang="en-US" altLang="ko-KR" dirty="0" err="1"/>
              <a:t>mq_comm.c</a:t>
            </a:r>
            <a:r>
              <a:rPr lang="en-US" altLang="ko-KR" dirty="0"/>
              <a:t> –</a:t>
            </a:r>
            <a:r>
              <a:rPr lang="en-US" altLang="ko-KR" dirty="0" err="1"/>
              <a:t>lrt</a:t>
            </a:r>
            <a:r>
              <a:rPr lang="en-US" altLang="ko-KR" dirty="0"/>
              <a:t> –</a:t>
            </a:r>
            <a:r>
              <a:rPr lang="en-US" altLang="ko-KR" dirty="0" err="1"/>
              <a:t>lwiringPi</a:t>
            </a:r>
            <a:endParaRPr lang="en-US" altLang="ko-KR" dirty="0"/>
          </a:p>
          <a:p>
            <a:r>
              <a:rPr lang="en-US" altLang="ko-KR" dirty="0"/>
              <a:t>$ ./</a:t>
            </a:r>
            <a:r>
              <a:rPr lang="en-US" altLang="ko-KR" dirty="0" err="1"/>
              <a:t>mq_comm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6866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BB992-5236-0DCD-7BA2-63149E6D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62200-0607-CF09-6D1E-50E6EF62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073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 루틴과 쓰레드 간 메시지 큐 통신하기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55B48-698F-6DFE-18FA-6ED01D5542E6}"/>
              </a:ext>
            </a:extLst>
          </p:cNvPr>
          <p:cNvSpPr txBox="1"/>
          <p:nvPr/>
        </p:nvSpPr>
        <p:spPr>
          <a:xfrm>
            <a:off x="1502057" y="1393553"/>
            <a:ext cx="4024032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queue</a:t>
            </a:r>
            <a:endParaRPr lang="ko-KR" altLang="en-US" sz="1400" dirty="0"/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threading</a:t>
            </a:r>
            <a:endParaRPr lang="ko-KR" altLang="en-US" sz="1400" dirty="0"/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/>
              <a:t>HOW_MANY_MESSAGES = 10</a:t>
            </a:r>
          </a:p>
          <a:p>
            <a:r>
              <a:rPr lang="ko-KR" altLang="en-US" sz="1400" dirty="0" err="1"/>
              <a:t>mq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queue.Queue</a:t>
            </a:r>
            <a:r>
              <a:rPr lang="ko-KR" altLang="en-US" sz="1400" dirty="0"/>
              <a:t>(HOW_MANY_MESSAGES)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flag_exit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False</a:t>
            </a:r>
            <a:endParaRPr lang="ko-KR" altLang="en-US" sz="1400" dirty="0"/>
          </a:p>
          <a:p>
            <a:r>
              <a:rPr lang="ko-KR" altLang="en-US" sz="1400" dirty="0" err="1"/>
              <a:t>def</a:t>
            </a:r>
            <a:r>
              <a:rPr lang="ko-KR" altLang="en-US" sz="1400" dirty="0"/>
              <a:t> t1():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= 0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+ 1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mq.put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flag_exit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break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thread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threading.Thread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target</a:t>
            </a:r>
            <a:r>
              <a:rPr lang="ko-KR" altLang="en-US" sz="1400" dirty="0"/>
              <a:t>=t1)</a:t>
            </a:r>
          </a:p>
          <a:p>
            <a:r>
              <a:rPr lang="ko-KR" altLang="en-US" sz="1400" dirty="0" err="1"/>
              <a:t>thread.start</a:t>
            </a:r>
            <a:r>
              <a:rPr lang="ko-KR" altLang="en-US" sz="1400" dirty="0"/>
              <a:t>()</a:t>
            </a:r>
          </a:p>
          <a:p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71710-BFD3-EB34-349C-30F0F5326F8A}"/>
              </a:ext>
            </a:extLst>
          </p:cNvPr>
          <p:cNvSpPr txBox="1"/>
          <p:nvPr/>
        </p:nvSpPr>
        <p:spPr>
          <a:xfrm>
            <a:off x="7120904" y="1393553"/>
            <a:ext cx="369121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mq.get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Read</a:t>
            </a:r>
            <a:r>
              <a:rPr lang="ko-KR" altLang="en-US" sz="1400" dirty="0"/>
              <a:t> Data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" %(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))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pass</a:t>
            </a:r>
            <a:endParaRPr lang="ko-KR" altLang="en-US" sz="1400" dirty="0"/>
          </a:p>
          <a:p>
            <a:r>
              <a:rPr lang="ko-KR" altLang="en-US" sz="1400" dirty="0" err="1"/>
              <a:t>flag_exit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True</a:t>
            </a:r>
            <a:endParaRPr lang="ko-KR" altLang="en-US" sz="1400" dirty="0"/>
          </a:p>
          <a:p>
            <a:r>
              <a:rPr lang="ko-KR" altLang="en-US" sz="1400" dirty="0" err="1"/>
              <a:t>thread.join</a:t>
            </a:r>
            <a:r>
              <a:rPr lang="ko-KR" altLang="en-US" sz="14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F7CBE-4B46-3598-6934-791EE8BD1F48}"/>
              </a:ext>
            </a:extLst>
          </p:cNvPr>
          <p:cNvSpPr txBox="1"/>
          <p:nvPr/>
        </p:nvSpPr>
        <p:spPr>
          <a:xfrm>
            <a:off x="4519694" y="1208887"/>
            <a:ext cx="1957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Thread_comm.py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32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33600" y="1193374"/>
            <a:ext cx="438849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delay(1);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delay(9);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71040" y="1008708"/>
            <a:ext cx="16289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LEDOnOff19.c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07864" y="5602501"/>
            <a:ext cx="6295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초당 파형이 </a:t>
            </a:r>
            <a:r>
              <a:rPr lang="en-US" altLang="ko-KR" sz="1600" dirty="0"/>
              <a:t>100</a:t>
            </a:r>
            <a:r>
              <a:rPr lang="ko-KR" altLang="en-US" sz="1600" dirty="0"/>
              <a:t>개 생성</a:t>
            </a:r>
            <a:r>
              <a:rPr lang="en-US" altLang="ko-KR" sz="1600" dirty="0"/>
              <a:t>. 100Hz</a:t>
            </a:r>
            <a:r>
              <a:rPr lang="ko-KR" altLang="en-US" sz="1600" dirty="0"/>
              <a:t>의 주파수로 점멸</a:t>
            </a:r>
            <a:endParaRPr lang="en-US" altLang="ko-KR" sz="1600" dirty="0"/>
          </a:p>
          <a:p>
            <a:r>
              <a:rPr lang="en-US" altLang="ko-KR" sz="1600" dirty="0"/>
              <a:t>10%</a:t>
            </a:r>
            <a:r>
              <a:rPr lang="ko-KR" altLang="en-US" sz="1600" dirty="0"/>
              <a:t>는 점등</a:t>
            </a:r>
            <a:r>
              <a:rPr lang="en-US" altLang="ko-KR" sz="1600" dirty="0"/>
              <a:t>, 90%</a:t>
            </a:r>
            <a:r>
              <a:rPr lang="ko-KR" altLang="en-US" sz="1600" dirty="0"/>
              <a:t>는 소등 상태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상하비</a:t>
            </a:r>
            <a:r>
              <a:rPr lang="ko-KR" altLang="en-US" sz="1600" dirty="0"/>
              <a:t> </a:t>
            </a:r>
            <a:r>
              <a:rPr lang="en-US" altLang="ko-KR" sz="1600" dirty="0"/>
              <a:t>= 1:9</a:t>
            </a:r>
          </a:p>
          <a:p>
            <a:r>
              <a:rPr lang="ko-KR" altLang="en-US" sz="1600" dirty="0"/>
              <a:t>어둡게 느껴짐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8761446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9000310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543592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761446" y="2536763"/>
            <a:ext cx="238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000310" y="3435392"/>
            <a:ext cx="1543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34939" y="2517289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10%(HIGH) 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03230" y="3173782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2060"/>
                </a:solidFill>
              </a:rPr>
              <a:t>90%(LOW) 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8668138" y="3435392"/>
            <a:ext cx="939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0543592" y="2536763"/>
            <a:ext cx="939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096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쓰레드와 쓰레드 간 메시지 큐 통신하기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58DE5-7293-4D4A-7BEC-B26791D72E4B}"/>
              </a:ext>
            </a:extLst>
          </p:cNvPr>
          <p:cNvSpPr txBox="1"/>
          <p:nvPr/>
        </p:nvSpPr>
        <p:spPr>
          <a:xfrm>
            <a:off x="658906" y="968188"/>
            <a:ext cx="10369826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Queue.Queue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큐를 생성</a:t>
            </a:r>
            <a:endParaRPr lang="en-US" altLang="ko-KR" sz="1400" dirty="0"/>
          </a:p>
          <a:p>
            <a:r>
              <a:rPr lang="en-US" altLang="ko-KR" sz="1400" dirty="0" err="1"/>
              <a:t>flag_exit</a:t>
            </a:r>
            <a:r>
              <a:rPr lang="en-US" altLang="ko-KR" sz="1400" dirty="0"/>
              <a:t> </a:t>
            </a:r>
            <a:r>
              <a:rPr lang="ko-KR" altLang="en-US" sz="1400" dirty="0"/>
              <a:t>변수를 선언하여 </a:t>
            </a:r>
            <a:r>
              <a:rPr lang="en-US" altLang="ko-KR" sz="1400" dirty="0"/>
              <a:t>Ture</a:t>
            </a:r>
            <a:r>
              <a:rPr lang="ko-KR" altLang="en-US" sz="1400" dirty="0"/>
              <a:t>값을 가질 경우 쓰레드가 종료되도록 함</a:t>
            </a:r>
            <a:endParaRPr lang="en-US" altLang="ko-KR" sz="1400" dirty="0"/>
          </a:p>
          <a:p>
            <a:r>
              <a:rPr lang="ko-KR" altLang="en-US" sz="1400" dirty="0"/>
              <a:t>쓰레드가 수행할 </a:t>
            </a:r>
            <a:r>
              <a:rPr lang="en-US" altLang="ko-KR" sz="1400" dirty="0"/>
              <a:t>t1</a:t>
            </a:r>
            <a:r>
              <a:rPr lang="ko-KR" altLang="en-US" sz="1400" dirty="0"/>
              <a:t> 함수를 정의</a:t>
            </a:r>
            <a:endParaRPr lang="en-US" altLang="ko-KR" sz="1400" dirty="0"/>
          </a:p>
          <a:p>
            <a:r>
              <a:rPr lang="ko-KR" altLang="en-US" sz="1400" dirty="0"/>
              <a:t>보내고자 하는 메시지를 저장할 </a:t>
            </a:r>
            <a:r>
              <a:rPr lang="en-US" altLang="ko-KR" sz="1400" dirty="0"/>
              <a:t>value </a:t>
            </a:r>
            <a:r>
              <a:rPr lang="ko-KR" altLang="en-US" sz="1400" dirty="0"/>
              <a:t>변수 생성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 수행</a:t>
            </a:r>
            <a:endParaRPr lang="en-US" altLang="ko-KR" sz="1400" dirty="0"/>
          </a:p>
          <a:p>
            <a:r>
              <a:rPr lang="en-US" altLang="ko-KR" sz="1400" dirty="0"/>
              <a:t>    value </a:t>
            </a:r>
            <a:r>
              <a:rPr lang="ko-KR" altLang="en-US" sz="1400" dirty="0"/>
              <a:t>변수의 값을 하나 증가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mq.put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 </a:t>
            </a:r>
            <a:r>
              <a:rPr lang="en-US" altLang="ko-KR" sz="1400" dirty="0"/>
              <a:t>value </a:t>
            </a:r>
            <a:r>
              <a:rPr lang="ko-KR" altLang="en-US" sz="1400" dirty="0"/>
              <a:t>값을 씀</a:t>
            </a:r>
            <a:endParaRPr lang="en-US" altLang="ko-KR" sz="1400" dirty="0"/>
          </a:p>
          <a:p>
            <a:r>
              <a:rPr lang="en-US" altLang="ko-KR" sz="1400" dirty="0"/>
              <a:t>    0.1 </a:t>
            </a:r>
            <a:r>
              <a:rPr lang="ko-KR" altLang="en-US" sz="1400" dirty="0"/>
              <a:t>초 동안 기다림</a:t>
            </a:r>
            <a:endParaRPr lang="en-US" altLang="ko-KR" sz="1400" dirty="0"/>
          </a:p>
          <a:p>
            <a:r>
              <a:rPr lang="en-US" altLang="ko-KR" sz="1400" dirty="0" err="1"/>
              <a:t>flag_exit</a:t>
            </a:r>
            <a:r>
              <a:rPr lang="en-US" altLang="ko-KR" sz="1400" dirty="0"/>
              <a:t> </a:t>
            </a:r>
            <a:r>
              <a:rPr lang="ko-KR" altLang="en-US" sz="1400" dirty="0"/>
              <a:t>값이 </a:t>
            </a:r>
            <a:r>
              <a:rPr lang="en-US" altLang="ko-KR" sz="1400" dirty="0"/>
              <a:t>True</a:t>
            </a:r>
            <a:r>
              <a:rPr lang="ko-KR" altLang="en-US" sz="1400" dirty="0"/>
              <a:t>이면 </a:t>
            </a:r>
            <a:r>
              <a:rPr lang="en-US" altLang="ko-KR" sz="1400" dirty="0"/>
              <a:t>while </a:t>
            </a:r>
            <a:r>
              <a:rPr lang="ko-KR" altLang="en-US" sz="1400" dirty="0"/>
              <a:t>문을 빠져 나온 후 종료</a:t>
            </a:r>
            <a:endParaRPr lang="en-US" altLang="ko-KR" sz="1400" dirty="0"/>
          </a:p>
          <a:p>
            <a:r>
              <a:rPr lang="en-US" altLang="ko-KR" sz="1400" dirty="0" err="1"/>
              <a:t>threading.Thread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t1 </a:t>
            </a:r>
            <a:r>
              <a:rPr lang="ko-KR" altLang="en-US" sz="1400" dirty="0"/>
              <a:t>함수를 수행할 쓰레드를 하나 생성</a:t>
            </a:r>
            <a:endParaRPr lang="en-US" altLang="ko-KR" sz="1400" dirty="0"/>
          </a:p>
          <a:p>
            <a:r>
              <a:rPr lang="en-US" altLang="ko-KR" sz="1400" dirty="0" err="1"/>
              <a:t>thread.start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쓰레드를 수행 가능한 상태로 변경</a:t>
            </a:r>
            <a:r>
              <a:rPr lang="en-US" altLang="ko-KR" sz="1400" dirty="0"/>
              <a:t>. </a:t>
            </a:r>
            <a:r>
              <a:rPr lang="ko-KR" altLang="en-US" sz="1400" dirty="0"/>
              <a:t>임의의 순간에 실행될 수 있음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반복해서 수행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mq.get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 있는 메시지를 </a:t>
            </a:r>
            <a:r>
              <a:rPr lang="en-US" altLang="ko-KR" sz="1400" dirty="0"/>
              <a:t>value </a:t>
            </a:r>
            <a:r>
              <a:rPr lang="ko-KR" altLang="en-US" sz="1400" dirty="0"/>
              <a:t>변수로 </a:t>
            </a:r>
            <a:r>
              <a:rPr lang="ko-KR" altLang="en-US" sz="1400" dirty="0" err="1"/>
              <a:t>읽어냄</a:t>
            </a:r>
            <a:r>
              <a:rPr lang="en-US" altLang="ko-KR" sz="1400" dirty="0"/>
              <a:t>. </a:t>
            </a:r>
            <a:r>
              <a:rPr lang="ko-KR" altLang="en-US" sz="1400" dirty="0"/>
              <a:t>읽을 메시지가 없을 경우 쓰레드는 메시지 기다림</a:t>
            </a:r>
            <a:endParaRPr lang="en-US" altLang="ko-KR" sz="1400" dirty="0"/>
          </a:p>
          <a:p>
            <a:r>
              <a:rPr lang="en-US" altLang="ko-KR" sz="1400" dirty="0"/>
              <a:t>    value </a:t>
            </a:r>
            <a:r>
              <a:rPr lang="ko-KR" altLang="en-US" sz="1400" dirty="0"/>
              <a:t>값을 출력</a:t>
            </a:r>
            <a:endParaRPr lang="en-US" altLang="ko-KR" sz="1400" dirty="0"/>
          </a:p>
          <a:p>
            <a:r>
              <a:rPr lang="ko-KR" altLang="en-US" sz="1400" dirty="0"/>
              <a:t>키보드 인터럽트가 발생하면 </a:t>
            </a:r>
            <a:r>
              <a:rPr lang="en-US" altLang="ko-KR" sz="1400" dirty="0" err="1"/>
              <a:t>flag_exit</a:t>
            </a:r>
            <a:r>
              <a:rPr lang="ko-KR" altLang="en-US" sz="1400" dirty="0"/>
              <a:t>를 </a:t>
            </a:r>
            <a:r>
              <a:rPr lang="en-US" altLang="ko-KR" sz="1400" dirty="0"/>
              <a:t>True</a:t>
            </a:r>
            <a:r>
              <a:rPr lang="ko-KR" altLang="en-US" sz="1400" dirty="0"/>
              <a:t>로 설정하여 쓰레드가 종료되도록 함</a:t>
            </a:r>
            <a:endParaRPr lang="en-US" altLang="ko-KR" sz="1400" dirty="0"/>
          </a:p>
          <a:p>
            <a:r>
              <a:rPr lang="en-US" altLang="ko-KR" sz="1400" dirty="0" err="1"/>
              <a:t>thread.join</a:t>
            </a:r>
            <a:r>
              <a:rPr lang="ko-KR" altLang="en-US" sz="1400" dirty="0"/>
              <a:t>함수를 호출하여 쓰레드가 종료되기를 기다림</a:t>
            </a:r>
            <a:r>
              <a:rPr lang="en-US" altLang="ko-KR" sz="1400" dirty="0"/>
              <a:t>. </a:t>
            </a:r>
            <a:r>
              <a:rPr lang="ko-KR" altLang="en-US" sz="1400" dirty="0"/>
              <a:t>쓰레드가 종료되면 주 루틴도 종료</a:t>
            </a:r>
          </a:p>
        </p:txBody>
      </p:sp>
    </p:spTree>
    <p:extLst>
      <p:ext uri="{BB962C8B-B14F-4D97-AF65-F5344CB8AC3E}">
        <p14:creationId xmlns:p14="http://schemas.microsoft.com/office/powerpoint/2010/main" val="2006402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736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인터럽트 처리 함수와 쓰레드 간 메시지 큐 통신하기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BCC79-486D-9C1C-9EAF-2217637497BB}"/>
              </a:ext>
            </a:extLst>
          </p:cNvPr>
          <p:cNvSpPr txBox="1"/>
          <p:nvPr/>
        </p:nvSpPr>
        <p:spPr>
          <a:xfrm>
            <a:off x="2363322" y="954942"/>
            <a:ext cx="5489760" cy="54784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mqueue.h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mqd_t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volatile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 LOW;</a:t>
            </a:r>
          </a:p>
          <a:p>
            <a:r>
              <a:rPr lang="ko-KR" altLang="en-US" sz="1400" dirty="0" err="1"/>
              <a:t>void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buttonPressed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struct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mq_attr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		.</a:t>
            </a:r>
            <a:r>
              <a:rPr lang="ko-KR" altLang="en-US" sz="1400" dirty="0" err="1"/>
              <a:t>mq_maxmsg</a:t>
            </a:r>
            <a:r>
              <a:rPr lang="ko-KR" altLang="en-US" sz="1400" dirty="0"/>
              <a:t> = 10,</a:t>
            </a:r>
          </a:p>
          <a:p>
            <a:r>
              <a:rPr lang="ko-KR" altLang="en-US" sz="1400" dirty="0"/>
              <a:t>		.</a:t>
            </a:r>
            <a:r>
              <a:rPr lang="ko-KR" altLang="en-US" sz="1400" dirty="0" err="1"/>
              <a:t>mq_msgsize</a:t>
            </a:r>
            <a:r>
              <a:rPr lang="ko-KR" altLang="en-US" sz="1400" dirty="0"/>
              <a:t> = 4,</a:t>
            </a:r>
          </a:p>
          <a:p>
            <a:r>
              <a:rPr lang="ko-KR" altLang="en-US" sz="1400" dirty="0"/>
              <a:t>	};</a:t>
            </a:r>
          </a:p>
          <a:p>
            <a:r>
              <a:rPr lang="ko-KR" altLang="en-US" sz="1400" dirty="0"/>
              <a:t>	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 (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== LOW) ? HIGH : LOW ;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mq_send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, (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*)&amp;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attr.mq_msgsize</a:t>
            </a:r>
            <a:r>
              <a:rPr lang="ko-KR" altLang="en-US" sz="1400" dirty="0"/>
              <a:t>, 1);</a:t>
            </a:r>
          </a:p>
          <a:p>
            <a:r>
              <a:rPr lang="ko-KR" altLang="en-US" sz="1400" dirty="0"/>
              <a:t>}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en-US" altLang="ko-KR" sz="1400" dirty="0"/>
              <a:t>	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 = 3;</a:t>
            </a:r>
          </a:p>
          <a:p>
            <a:r>
              <a:rPr lang="ko-KR" altLang="en-US" sz="1400" dirty="0"/>
              <a:t>        </a:t>
            </a:r>
            <a:r>
              <a:rPr lang="en-US" altLang="ko-KR" sz="1400" dirty="0"/>
              <a:t>	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F3A54-8235-D46F-0254-5603E0419DB1}"/>
              </a:ext>
            </a:extLst>
          </p:cNvPr>
          <p:cNvSpPr txBox="1"/>
          <p:nvPr/>
        </p:nvSpPr>
        <p:spPr>
          <a:xfrm>
            <a:off x="6861781" y="770276"/>
            <a:ext cx="17541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mq_comm_isr.c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1003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736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인터럽트 처리 함수와 쓰레드 간 메시지 큐 통신하기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6EBD9-BF9D-4E49-3784-F6F52107732B}"/>
              </a:ext>
            </a:extLst>
          </p:cNvPr>
          <p:cNvSpPr txBox="1"/>
          <p:nvPr/>
        </p:nvSpPr>
        <p:spPr>
          <a:xfrm>
            <a:off x="2466729" y="875962"/>
            <a:ext cx="7255496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/>
              <a:t>	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struct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mq_attr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		.</a:t>
            </a:r>
            <a:r>
              <a:rPr lang="ko-KR" altLang="en-US" sz="1400" dirty="0" err="1"/>
              <a:t>mq_maxmsg</a:t>
            </a:r>
            <a:r>
              <a:rPr lang="ko-KR" altLang="en-US" sz="1400" dirty="0"/>
              <a:t> = 10,</a:t>
            </a:r>
          </a:p>
          <a:p>
            <a:r>
              <a:rPr lang="ko-KR" altLang="en-US" sz="1400" dirty="0"/>
              <a:t>		.</a:t>
            </a:r>
            <a:r>
              <a:rPr lang="ko-KR" altLang="en-US" sz="1400" dirty="0" err="1"/>
              <a:t>mq_msgsize</a:t>
            </a:r>
            <a:r>
              <a:rPr lang="ko-KR" altLang="en-US" sz="1400" dirty="0"/>
              <a:t> = 4,</a:t>
            </a:r>
          </a:p>
          <a:p>
            <a:r>
              <a:rPr lang="ko-KR" altLang="en-US" sz="1400" dirty="0"/>
              <a:t>	};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;    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mq_unlink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mq_open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", O_RDWR | O_CREAT, 0666, &amp;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 == -1)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perror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open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</a:p>
          <a:p>
            <a:r>
              <a:rPr lang="ko-KR" altLang="en-US" sz="1400" dirty="0"/>
              <a:t>	}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wiringPiISR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, INT_EDGE_RISING, </a:t>
            </a:r>
            <a:r>
              <a:rPr lang="ko-KR" altLang="en-US" sz="1400" dirty="0" err="1"/>
              <a:t>buttonPressed</a:t>
            </a:r>
            <a:r>
              <a:rPr lang="ko-KR" altLang="en-US" sz="1400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mq_receive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, (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*)&amp;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attr.mq_msgsize</a:t>
            </a:r>
            <a:r>
              <a:rPr lang="ko-KR" altLang="en-US" sz="1400" dirty="0"/>
              <a:t>, NULL);</a:t>
            </a:r>
          </a:p>
          <a:p>
            <a:r>
              <a:rPr lang="ko-KR" altLang="en-US" sz="1400" dirty="0"/>
              <a:t>		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Led</a:t>
            </a:r>
            <a:r>
              <a:rPr lang="ko-KR" altLang="en-US" sz="1400" dirty="0"/>
              <a:t> State %</a:t>
            </a:r>
            <a:r>
              <a:rPr lang="ko-KR" altLang="en-US" sz="1400" dirty="0" err="1"/>
              <a:t>s</a:t>
            </a:r>
            <a:r>
              <a:rPr lang="ko-KR" altLang="en-US" sz="1400" dirty="0"/>
              <a:t>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", (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== LOW) ? "LOW" : "HIGH");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120437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쓰레드와 쓰레드 간 메시지 큐 통신하기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3ADBB-0A38-1D3E-B285-3B0537CB5E58}"/>
              </a:ext>
            </a:extLst>
          </p:cNvPr>
          <p:cNvSpPr txBox="1"/>
          <p:nvPr/>
        </p:nvSpPr>
        <p:spPr>
          <a:xfrm>
            <a:off x="860612" y="954741"/>
            <a:ext cx="105480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이전 소스 경우엔 </a:t>
            </a:r>
            <a:r>
              <a:rPr lang="en-US" altLang="ko-KR" sz="1400" dirty="0"/>
              <a:t>main </a:t>
            </a:r>
            <a:r>
              <a:rPr lang="ko-KR" altLang="en-US" sz="1400" dirty="0"/>
              <a:t>함수에 있는 </a:t>
            </a:r>
            <a:r>
              <a:rPr lang="en-US" altLang="ko-KR" sz="1400" dirty="0"/>
              <a:t>while </a:t>
            </a:r>
            <a:r>
              <a:rPr lang="ko-KR" altLang="en-US" sz="1400" dirty="0"/>
              <a:t>문에서 빠른 대기를 수행하게 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리눅스에는 많은 프로세스와 쓰레드들이 작업을 </a:t>
            </a:r>
            <a:endParaRPr lang="en-US" altLang="ko-KR" sz="1400" dirty="0"/>
          </a:p>
          <a:p>
            <a:r>
              <a:rPr lang="ko-KR" altLang="en-US" sz="1400" dirty="0"/>
              <a:t>수행하는 환경이며</a:t>
            </a:r>
            <a:r>
              <a:rPr lang="en-US" altLang="ko-KR" sz="1400" dirty="0"/>
              <a:t>, </a:t>
            </a:r>
            <a:r>
              <a:rPr lang="ko-KR" altLang="en-US" sz="1400" dirty="0"/>
              <a:t>빠른 대기를 수행할 경우엔 쓰레드가 특별히 하는 일 없이 루프를 돌게 됨</a:t>
            </a:r>
            <a:endParaRPr lang="en-US" altLang="ko-KR" sz="1400" dirty="0"/>
          </a:p>
          <a:p>
            <a:r>
              <a:rPr lang="ko-KR" altLang="en-US" sz="1400" dirty="0"/>
              <a:t>이럴 경우 시스템 전체적으로 성능을 떨어뜨릴 수가 있음</a:t>
            </a:r>
            <a:endParaRPr lang="en-US" altLang="ko-KR" sz="1400" dirty="0"/>
          </a:p>
          <a:p>
            <a:r>
              <a:rPr lang="ko-KR" altLang="en-US" sz="1400" dirty="0"/>
              <a:t>메시지 큐를 이용하여 데이터가 새로 들어올 때만 처리하도록 루틴을 수정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wiringPiISR</a:t>
            </a:r>
            <a:r>
              <a:rPr lang="ko-KR" altLang="en-US" sz="1400" dirty="0"/>
              <a:t> 함수를 호출하여 버튼을 눌러 신호가 올라갈 때 수행될 </a:t>
            </a:r>
            <a:r>
              <a:rPr lang="en-US" altLang="ko-KR" sz="1400" dirty="0" err="1"/>
              <a:t>buttonPressed</a:t>
            </a:r>
            <a:r>
              <a:rPr lang="en-US" altLang="ko-KR" sz="1400" dirty="0"/>
              <a:t> </a:t>
            </a:r>
            <a:r>
              <a:rPr lang="ko-KR" altLang="en-US" sz="1400" dirty="0"/>
              <a:t>함수 등록</a:t>
            </a:r>
            <a:endParaRPr lang="en-US" altLang="ko-KR" sz="1400" dirty="0"/>
          </a:p>
          <a:p>
            <a:r>
              <a:rPr lang="en-US" altLang="ko-KR" sz="1400" dirty="0" err="1"/>
              <a:t>mq_receive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큐에서 </a:t>
            </a:r>
            <a:r>
              <a:rPr lang="en-US" altLang="ko-KR" sz="1400" dirty="0"/>
              <a:t>4</a:t>
            </a:r>
            <a:r>
              <a:rPr lang="ko-KR" altLang="en-US" sz="1400" dirty="0"/>
              <a:t>바이트의 데이터를 </a:t>
            </a:r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변수로 읽음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읽을 메시지가 없는 경우에는 메시지 대기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값을 출력</a:t>
            </a:r>
            <a:endParaRPr lang="en-US" altLang="ko-KR" sz="1400" dirty="0"/>
          </a:p>
          <a:p>
            <a:r>
              <a:rPr lang="en-US" altLang="ko-KR" sz="1400" dirty="0" err="1"/>
              <a:t>digitalWrite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 err="1"/>
              <a:t>led_pin</a:t>
            </a:r>
            <a:r>
              <a:rPr lang="ko-KR" altLang="en-US" sz="1400" dirty="0"/>
              <a:t>으로 </a:t>
            </a:r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값을 씀</a:t>
            </a:r>
            <a:endParaRPr lang="en-US" altLang="ko-KR" sz="1400" dirty="0"/>
          </a:p>
          <a:p>
            <a:r>
              <a:rPr lang="ko-KR" altLang="en-US" sz="1400" dirty="0"/>
              <a:t>보내고자 하는 메시지를 저장할 변수 </a:t>
            </a:r>
            <a:r>
              <a:rPr lang="en-US" altLang="ko-KR" sz="1400" dirty="0" err="1"/>
              <a:t>led_state</a:t>
            </a:r>
            <a:r>
              <a:rPr lang="ko-KR" altLang="en-US" sz="1400" dirty="0"/>
              <a:t>를 선언</a:t>
            </a:r>
            <a:endParaRPr lang="en-US" altLang="ko-KR" sz="1400" dirty="0"/>
          </a:p>
          <a:p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값이 </a:t>
            </a:r>
            <a:r>
              <a:rPr lang="en-US" altLang="ko-KR" sz="1400" dirty="0"/>
              <a:t>LOW</a:t>
            </a:r>
            <a:r>
              <a:rPr lang="ko-KR" altLang="en-US" sz="1400" dirty="0"/>
              <a:t>이면 </a:t>
            </a:r>
            <a:r>
              <a:rPr lang="en-US" altLang="ko-KR" sz="1400" dirty="0"/>
              <a:t>HIGH</a:t>
            </a:r>
            <a:r>
              <a:rPr lang="ko-KR" altLang="en-US" sz="1400" dirty="0"/>
              <a:t>로 그렇지 않으면 </a:t>
            </a:r>
            <a:r>
              <a:rPr lang="en-US" altLang="ko-KR" sz="1400" dirty="0"/>
              <a:t>LOW</a:t>
            </a:r>
            <a:r>
              <a:rPr lang="ko-KR" altLang="en-US" sz="1400" dirty="0"/>
              <a:t>로 변경</a:t>
            </a:r>
            <a:endParaRPr lang="en-US" altLang="ko-KR" sz="1400" dirty="0"/>
          </a:p>
          <a:p>
            <a:r>
              <a:rPr lang="en-US" altLang="ko-KR" sz="1400" dirty="0" err="1"/>
              <a:t>mq_send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 </a:t>
            </a:r>
            <a:r>
              <a:rPr lang="en-US" altLang="ko-KR" sz="1400" dirty="0"/>
              <a:t>4</a:t>
            </a:r>
            <a:r>
              <a:rPr lang="ko-KR" altLang="en-US" sz="1400" dirty="0"/>
              <a:t>바이트의 데이터를 씀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우선 순위를 </a:t>
            </a:r>
            <a:r>
              <a:rPr lang="en-US" altLang="ko-KR" sz="1400" dirty="0"/>
              <a:t>1</a:t>
            </a:r>
            <a:r>
              <a:rPr lang="ko-KR" altLang="en-US" sz="1400" dirty="0"/>
              <a:t>로 정함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953534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쓰레드와 쓰레드 간 메시지 큐 통신하기</a:t>
            </a:r>
          </a:p>
        </p:txBody>
      </p:sp>
    </p:spTree>
    <p:extLst>
      <p:ext uri="{BB962C8B-B14F-4D97-AF65-F5344CB8AC3E}">
        <p14:creationId xmlns:p14="http://schemas.microsoft.com/office/powerpoint/2010/main" val="405067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0BBB02-0572-1255-48FD-9698FD36E98D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B04728-963E-C5F0-43E5-FEF56D0BCE20}"/>
              </a:ext>
            </a:extLst>
          </p:cNvPr>
          <p:cNvSpPr txBox="1"/>
          <p:nvPr/>
        </p:nvSpPr>
        <p:spPr>
          <a:xfrm>
            <a:off x="93305" y="76147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 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EC4B5-D285-4FC6-6C83-B3EACAB80F54}"/>
              </a:ext>
            </a:extLst>
          </p:cNvPr>
          <p:cNvSpPr txBox="1"/>
          <p:nvPr/>
        </p:nvSpPr>
        <p:spPr>
          <a:xfrm>
            <a:off x="363071" y="887506"/>
            <a:ext cx="11192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키보드 입력을 받아 </a:t>
            </a:r>
            <a:r>
              <a:rPr lang="en-US" altLang="ko-KR" dirty="0"/>
              <a:t>LED</a:t>
            </a:r>
            <a:r>
              <a:rPr lang="ko-KR" altLang="en-US" dirty="0"/>
              <a:t>를 켜고 끄거나</a:t>
            </a:r>
            <a:r>
              <a:rPr lang="en-US" altLang="ko-KR" dirty="0"/>
              <a:t>, LED</a:t>
            </a:r>
            <a:r>
              <a:rPr lang="ko-KR" altLang="en-US" dirty="0"/>
              <a:t>의 밝기를 조절하거나</a:t>
            </a:r>
            <a:r>
              <a:rPr lang="en-US" altLang="ko-KR" dirty="0"/>
              <a:t>, </a:t>
            </a:r>
            <a:r>
              <a:rPr lang="ko-KR" altLang="en-US" dirty="0" err="1"/>
              <a:t>부저의</a:t>
            </a:r>
            <a:r>
              <a:rPr lang="ko-KR" altLang="en-US" dirty="0"/>
              <a:t> 음을 조절하거나</a:t>
            </a:r>
            <a:r>
              <a:rPr lang="en-US" altLang="ko-KR" dirty="0"/>
              <a:t>, </a:t>
            </a:r>
            <a:r>
              <a:rPr lang="ko-KR" altLang="en-US" dirty="0" err="1"/>
              <a:t>서보의</a:t>
            </a:r>
            <a:r>
              <a:rPr lang="ko-KR" altLang="en-US" dirty="0"/>
              <a:t> 각도를</a:t>
            </a:r>
            <a:endParaRPr lang="en-US" altLang="ko-KR" dirty="0"/>
          </a:p>
          <a:p>
            <a:r>
              <a:rPr lang="ko-KR" altLang="en-US" dirty="0"/>
              <a:t>조절하는 프로그램을 작성해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A18625-E4EF-ECC9-3035-747A69B725E6}"/>
              </a:ext>
            </a:extLst>
          </p:cNvPr>
          <p:cNvGrpSpPr/>
          <p:nvPr/>
        </p:nvGrpSpPr>
        <p:grpSpPr>
          <a:xfrm>
            <a:off x="645458" y="1876328"/>
            <a:ext cx="8845691" cy="1846660"/>
            <a:chOff x="712694" y="2037692"/>
            <a:chExt cx="8845691" cy="18466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A19EC3-0FA5-AF75-73EB-2E2A621510A2}"/>
                </a:ext>
              </a:extLst>
            </p:cNvPr>
            <p:cNvSpPr txBox="1"/>
            <p:nvPr/>
          </p:nvSpPr>
          <p:spPr>
            <a:xfrm>
              <a:off x="712694" y="2037692"/>
              <a:ext cx="85472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문제 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795B35-5DD5-6152-4FB0-02D8B29F3BF5}"/>
                </a:ext>
              </a:extLst>
            </p:cNvPr>
            <p:cNvSpPr txBox="1"/>
            <p:nvPr/>
          </p:nvSpPr>
          <p:spPr>
            <a:xfrm>
              <a:off x="712694" y="2407024"/>
              <a:ext cx="8845691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라즈베리 파이 보드의 </a:t>
              </a:r>
              <a:r>
                <a:rPr lang="en-US" altLang="ko-KR" dirty="0"/>
                <a:t>0</a:t>
              </a:r>
              <a:r>
                <a:rPr lang="ko-KR" altLang="en-US" dirty="0"/>
                <a:t>번 핀으로 제어하는 </a:t>
              </a:r>
              <a:r>
                <a:rPr lang="en-US" altLang="ko-KR" dirty="0"/>
                <a:t>LED </a:t>
              </a:r>
              <a:r>
                <a:rPr lang="ko-KR" altLang="en-US" dirty="0"/>
                <a:t>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키보드를 입력을 받아 </a:t>
              </a:r>
              <a:r>
                <a:rPr lang="en-US" altLang="ko-KR" dirty="0"/>
                <a:t>0</a:t>
              </a:r>
              <a:r>
                <a:rPr lang="ko-KR" altLang="en-US" dirty="0"/>
                <a:t>번 핀에 연결된 </a:t>
              </a:r>
              <a:r>
                <a:rPr lang="en-US" altLang="ko-KR" dirty="0"/>
                <a:t>LED</a:t>
              </a:r>
              <a:r>
                <a:rPr lang="ko-KR" altLang="en-US" dirty="0"/>
                <a:t>를 켜고 끄는 프로그램을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    N</a:t>
              </a:r>
              <a:r>
                <a:rPr lang="ko-KR" altLang="en-US" dirty="0"/>
                <a:t>키를 누르면 </a:t>
              </a:r>
              <a:r>
                <a:rPr lang="en-US" altLang="ko-KR" dirty="0"/>
                <a:t>LED</a:t>
              </a:r>
              <a:r>
                <a:rPr lang="ko-KR" altLang="en-US" dirty="0"/>
                <a:t>가 켜지고</a:t>
              </a:r>
              <a:r>
                <a:rPr lang="en-US" altLang="ko-KR" dirty="0"/>
                <a:t>,</a:t>
              </a:r>
            </a:p>
            <a:p>
              <a:r>
                <a:rPr lang="en-US" altLang="ko-KR" dirty="0"/>
                <a:t>     F </a:t>
              </a:r>
              <a:r>
                <a:rPr lang="ko-KR" altLang="en-US" dirty="0"/>
                <a:t>키를 누르면 </a:t>
              </a:r>
              <a:r>
                <a:rPr lang="en-US" altLang="ko-KR" dirty="0"/>
                <a:t>LED</a:t>
              </a:r>
              <a:r>
                <a:rPr lang="ko-KR" altLang="en-US" dirty="0"/>
                <a:t>가 꺼지도록 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파일 이름은 </a:t>
              </a:r>
              <a:r>
                <a:rPr lang="en-US" altLang="ko-KR" dirty="0"/>
                <a:t>challenge111.c</a:t>
              </a:r>
              <a:r>
                <a:rPr lang="ko-KR" altLang="en-US" dirty="0"/>
                <a:t>로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799016-B80F-9BE4-F20D-EEA213D7EA40}"/>
              </a:ext>
            </a:extLst>
          </p:cNvPr>
          <p:cNvGrpSpPr/>
          <p:nvPr/>
        </p:nvGrpSpPr>
        <p:grpSpPr>
          <a:xfrm>
            <a:off x="645459" y="4108540"/>
            <a:ext cx="10152529" cy="2123658"/>
            <a:chOff x="712694" y="2037692"/>
            <a:chExt cx="11021420" cy="21236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8506A-6714-B8F4-A193-33AD4350ED41}"/>
                </a:ext>
              </a:extLst>
            </p:cNvPr>
            <p:cNvSpPr txBox="1"/>
            <p:nvPr/>
          </p:nvSpPr>
          <p:spPr>
            <a:xfrm>
              <a:off x="712694" y="2037692"/>
              <a:ext cx="92787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문제 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107DBF-0E0B-02C5-9844-55652EB080B7}"/>
                </a:ext>
              </a:extLst>
            </p:cNvPr>
            <p:cNvSpPr txBox="1"/>
            <p:nvPr/>
          </p:nvSpPr>
          <p:spPr>
            <a:xfrm>
              <a:off x="712694" y="2407024"/>
              <a:ext cx="11021420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라즈베리 파이 보드의 </a:t>
              </a:r>
              <a:r>
                <a:rPr lang="en-US" altLang="ko-KR" dirty="0"/>
                <a:t>1</a:t>
              </a:r>
              <a:r>
                <a:rPr lang="ko-KR" altLang="en-US" dirty="0"/>
                <a:t>번 핀으로 제어하는 </a:t>
              </a:r>
              <a:r>
                <a:rPr lang="en-US" altLang="ko-KR" dirty="0"/>
                <a:t>LED </a:t>
              </a:r>
              <a:r>
                <a:rPr lang="ko-KR" altLang="en-US" dirty="0"/>
                <a:t>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키보드를 입력을 받아 </a:t>
              </a:r>
              <a:r>
                <a:rPr lang="en-US" altLang="ko-KR" dirty="0"/>
                <a:t>1</a:t>
              </a:r>
              <a:r>
                <a:rPr lang="ko-KR" altLang="en-US" dirty="0"/>
                <a:t>번 핀에 연결된 </a:t>
              </a:r>
              <a:r>
                <a:rPr lang="en-US" altLang="ko-KR" dirty="0"/>
                <a:t>LED</a:t>
              </a:r>
              <a:r>
                <a:rPr lang="ko-KR" altLang="en-US" dirty="0"/>
                <a:t>의 밝기를 </a:t>
              </a:r>
              <a:r>
                <a:rPr lang="en-US" altLang="ko-KR" dirty="0"/>
                <a:t>0%, 50%, 100%</a:t>
              </a:r>
              <a:r>
                <a:rPr lang="ko-KR" altLang="en-US" dirty="0"/>
                <a:t>로 조절하는 프로그램을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    </a:t>
              </a:r>
              <a:r>
                <a:rPr lang="ko-KR" altLang="en-US" dirty="0"/>
                <a:t>숫자 </a:t>
              </a:r>
              <a:r>
                <a:rPr lang="en-US" altLang="ko-KR" dirty="0"/>
                <a:t>0</a:t>
              </a:r>
              <a:r>
                <a:rPr lang="ko-KR" altLang="en-US" dirty="0"/>
                <a:t>키를 누르면 </a:t>
              </a:r>
              <a:r>
                <a:rPr lang="en-US" altLang="ko-KR" dirty="0"/>
                <a:t>0%</a:t>
              </a:r>
            </a:p>
            <a:p>
              <a:r>
                <a:rPr lang="en-US" altLang="ko-KR" dirty="0"/>
                <a:t>     </a:t>
              </a:r>
              <a:r>
                <a:rPr lang="ko-KR" altLang="en-US" dirty="0"/>
                <a:t>숫자 </a:t>
              </a:r>
              <a:r>
                <a:rPr lang="en-US" altLang="ko-KR" dirty="0"/>
                <a:t>5</a:t>
              </a:r>
              <a:r>
                <a:rPr lang="ko-KR" altLang="en-US" dirty="0"/>
                <a:t>키를 누르면 </a:t>
              </a:r>
              <a:r>
                <a:rPr lang="en-US" altLang="ko-KR" dirty="0"/>
                <a:t>50%, t </a:t>
              </a:r>
              <a:r>
                <a:rPr lang="ko-KR" altLang="en-US" dirty="0"/>
                <a:t>키를 누르면 </a:t>
              </a:r>
              <a:r>
                <a:rPr lang="en-US" altLang="ko-KR" dirty="0"/>
                <a:t>100%</a:t>
              </a:r>
              <a:r>
                <a:rPr lang="ko-KR" altLang="en-US" dirty="0"/>
                <a:t>로 조절하도록 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파일 이름은 </a:t>
              </a:r>
              <a:r>
                <a:rPr lang="en-US" altLang="ko-KR" dirty="0"/>
                <a:t>challenge112.c</a:t>
              </a:r>
              <a:r>
                <a:rPr lang="ko-KR" altLang="en-US" dirty="0"/>
                <a:t>로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9726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A77399-580F-9C2D-D7B1-505F3F5558A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8ADF5E-368A-3192-2C6C-9D8F0FD98D0A}"/>
              </a:ext>
            </a:extLst>
          </p:cNvPr>
          <p:cNvSpPr txBox="1"/>
          <p:nvPr/>
        </p:nvSpPr>
        <p:spPr>
          <a:xfrm>
            <a:off x="93305" y="76147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 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1DC9CD-8632-7C08-0907-6A9309271DE6}"/>
              </a:ext>
            </a:extLst>
          </p:cNvPr>
          <p:cNvGrpSpPr/>
          <p:nvPr/>
        </p:nvGrpSpPr>
        <p:grpSpPr>
          <a:xfrm>
            <a:off x="699246" y="1015716"/>
            <a:ext cx="10820591" cy="2400657"/>
            <a:chOff x="712694" y="2037692"/>
            <a:chExt cx="8886337" cy="24006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67919F-A572-4A63-5004-283652DE48AE}"/>
                </a:ext>
              </a:extLst>
            </p:cNvPr>
            <p:cNvSpPr txBox="1"/>
            <p:nvPr/>
          </p:nvSpPr>
          <p:spPr>
            <a:xfrm>
              <a:off x="712694" y="2037692"/>
              <a:ext cx="70193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문제 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40EFAB-C9D4-ACF2-6DAB-13D951FC1F1C}"/>
                </a:ext>
              </a:extLst>
            </p:cNvPr>
            <p:cNvSpPr txBox="1"/>
            <p:nvPr/>
          </p:nvSpPr>
          <p:spPr>
            <a:xfrm>
              <a:off x="712694" y="2407024"/>
              <a:ext cx="8886337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라즈베리 파이 보드의 </a:t>
              </a:r>
              <a:r>
                <a:rPr lang="en-US" altLang="ko-KR" dirty="0"/>
                <a:t>24</a:t>
              </a:r>
              <a:r>
                <a:rPr lang="ko-KR" altLang="en-US" dirty="0"/>
                <a:t>번 핀으로 제어하는 </a:t>
              </a:r>
              <a:r>
                <a:rPr lang="ko-KR" altLang="en-US" dirty="0" err="1"/>
                <a:t>부저</a:t>
              </a:r>
              <a:r>
                <a:rPr lang="en-US" altLang="ko-KR" dirty="0"/>
                <a:t> </a:t>
              </a:r>
              <a:r>
                <a:rPr lang="ko-KR" altLang="en-US" dirty="0"/>
                <a:t>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키보드를 입력을 받아 핀에 연결된 </a:t>
              </a:r>
              <a:r>
                <a:rPr lang="ko-KR" altLang="en-US" dirty="0" err="1"/>
                <a:t>부저로</a:t>
              </a:r>
              <a:r>
                <a:rPr lang="ko-KR" altLang="en-US" dirty="0"/>
                <a:t> 도</a:t>
              </a:r>
              <a:r>
                <a:rPr lang="en-US" altLang="ko-KR" dirty="0"/>
                <a:t>, </a:t>
              </a:r>
              <a:r>
                <a:rPr lang="ko-KR" altLang="en-US" dirty="0"/>
                <a:t>레</a:t>
              </a:r>
              <a:r>
                <a:rPr lang="en-US" altLang="ko-KR" dirty="0"/>
                <a:t>, </a:t>
              </a:r>
              <a:r>
                <a:rPr lang="ko-KR" altLang="en-US" dirty="0"/>
                <a:t>미</a:t>
              </a:r>
              <a:r>
                <a:rPr lang="en-US" altLang="ko-KR" dirty="0"/>
                <a:t>, </a:t>
              </a:r>
              <a:r>
                <a:rPr lang="ko-KR" altLang="en-US" dirty="0"/>
                <a:t>파</a:t>
              </a:r>
              <a:r>
                <a:rPr lang="en-US" altLang="ko-KR" dirty="0"/>
                <a:t>, </a:t>
              </a:r>
              <a:r>
                <a:rPr lang="ko-KR" altLang="en-US" dirty="0"/>
                <a:t>솔</a:t>
              </a:r>
              <a:r>
                <a:rPr lang="en-US" altLang="ko-KR" dirty="0"/>
                <a:t>, </a:t>
              </a:r>
              <a:r>
                <a:rPr lang="ko-KR" altLang="en-US" dirty="0"/>
                <a:t>라</a:t>
              </a:r>
              <a:r>
                <a:rPr lang="en-US" altLang="ko-KR" dirty="0"/>
                <a:t>, </a:t>
              </a:r>
              <a:r>
                <a:rPr lang="ko-KR" altLang="en-US" dirty="0"/>
                <a:t>시</a:t>
              </a:r>
              <a:r>
                <a:rPr lang="en-US" altLang="ko-KR" dirty="0"/>
                <a:t>, </a:t>
              </a:r>
              <a:r>
                <a:rPr lang="ko-KR" altLang="en-US" dirty="0"/>
                <a:t>도 음을 내는 피아노 프로그램을</a:t>
              </a:r>
              <a:endParaRPr lang="en-US" altLang="ko-KR" dirty="0"/>
            </a:p>
            <a:p>
              <a:r>
                <a:rPr lang="en-US" altLang="ko-KR" dirty="0"/>
                <a:t>   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    a </a:t>
              </a:r>
              <a:r>
                <a:rPr lang="ko-KR" altLang="en-US" dirty="0"/>
                <a:t>키를 누르면 도를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 s </a:t>
              </a:r>
              <a:r>
                <a:rPr lang="ko-KR" altLang="en-US" dirty="0"/>
                <a:t>키를 누르면 레를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 d </a:t>
              </a:r>
              <a:r>
                <a:rPr lang="ko-KR" altLang="en-US" dirty="0"/>
                <a:t>키를 누르면 미를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</a:t>
              </a:r>
            </a:p>
            <a:p>
              <a:r>
                <a:rPr lang="en-US" altLang="ko-KR" dirty="0"/>
                <a:t>     f </a:t>
              </a:r>
              <a:r>
                <a:rPr lang="ko-KR" altLang="en-US" dirty="0"/>
                <a:t>키를 누르면 파를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 g </a:t>
              </a:r>
              <a:r>
                <a:rPr lang="ko-KR" altLang="en-US" dirty="0"/>
                <a:t>키를 누르면 솔을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 r </a:t>
              </a:r>
              <a:r>
                <a:rPr lang="ko-KR" altLang="en-US" dirty="0"/>
                <a:t>키를 누르면 라를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</a:t>
              </a:r>
            </a:p>
            <a:p>
              <a:r>
                <a:rPr lang="en-US" altLang="ko-KR" dirty="0"/>
                <a:t>     I </a:t>
              </a:r>
              <a:r>
                <a:rPr lang="ko-KR" altLang="en-US" dirty="0"/>
                <a:t>키를 누르면 시를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 k </a:t>
              </a:r>
              <a:r>
                <a:rPr lang="ko-KR" altLang="en-US" dirty="0"/>
                <a:t>키를 누르면 도를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 소리가 나도록 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파일 이름은 </a:t>
              </a:r>
              <a:r>
                <a:rPr lang="en-US" altLang="ko-KR" dirty="0"/>
                <a:t>challenge113.c</a:t>
              </a:r>
              <a:r>
                <a:rPr lang="ko-KR" altLang="en-US" dirty="0"/>
                <a:t>로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0DF420-0308-E8D3-E749-4D59D0297C6D}"/>
              </a:ext>
            </a:extLst>
          </p:cNvPr>
          <p:cNvGrpSpPr/>
          <p:nvPr/>
        </p:nvGrpSpPr>
        <p:grpSpPr>
          <a:xfrm>
            <a:off x="699246" y="3817264"/>
            <a:ext cx="10820591" cy="1846660"/>
            <a:chOff x="712694" y="2037692"/>
            <a:chExt cx="8561173" cy="1846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593D1-D850-9D15-82E6-5B4C8B1B2789}"/>
                </a:ext>
              </a:extLst>
            </p:cNvPr>
            <p:cNvSpPr txBox="1"/>
            <p:nvPr/>
          </p:nvSpPr>
          <p:spPr>
            <a:xfrm>
              <a:off x="712694" y="2037692"/>
              <a:ext cx="70193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문제 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D72310-A557-9A0C-CD99-3281C2C867DD}"/>
                </a:ext>
              </a:extLst>
            </p:cNvPr>
            <p:cNvSpPr txBox="1"/>
            <p:nvPr/>
          </p:nvSpPr>
          <p:spPr>
            <a:xfrm>
              <a:off x="712694" y="2407024"/>
              <a:ext cx="8561173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라즈베리 파이 보드의 </a:t>
              </a:r>
              <a:r>
                <a:rPr lang="en-US" altLang="ko-KR" dirty="0"/>
                <a:t>24</a:t>
              </a:r>
              <a:r>
                <a:rPr lang="ko-KR" altLang="en-US" dirty="0"/>
                <a:t>번 핀으로 제어하는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모터</a:t>
              </a:r>
              <a:r>
                <a:rPr lang="en-US" altLang="ko-KR" dirty="0"/>
                <a:t> </a:t>
              </a:r>
              <a:r>
                <a:rPr lang="ko-KR" altLang="en-US" dirty="0"/>
                <a:t>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키보드를 입력을 받아 </a:t>
              </a:r>
              <a:r>
                <a:rPr lang="en-US" altLang="ko-KR" dirty="0"/>
                <a:t>24</a:t>
              </a:r>
              <a:r>
                <a:rPr lang="ko-KR" altLang="en-US" dirty="0"/>
                <a:t>번 핀에 연결된 </a:t>
              </a:r>
              <a:r>
                <a:rPr lang="ko-KR" altLang="en-US" dirty="0" err="1"/>
                <a:t>서보의</a:t>
              </a:r>
              <a:r>
                <a:rPr lang="ko-KR" altLang="en-US" dirty="0"/>
                <a:t> 각도를 </a:t>
              </a:r>
              <a:r>
                <a:rPr lang="en-US" altLang="ko-KR" dirty="0"/>
                <a:t>0</a:t>
              </a:r>
              <a:r>
                <a:rPr lang="ko-KR" altLang="en-US" dirty="0"/>
                <a:t>도 </a:t>
              </a:r>
              <a:r>
                <a:rPr lang="en-US" altLang="ko-KR" dirty="0"/>
                <a:t>90</a:t>
              </a:r>
              <a:r>
                <a:rPr lang="ko-KR" altLang="en-US" dirty="0"/>
                <a:t>도</a:t>
              </a:r>
              <a:r>
                <a:rPr lang="en-US" altLang="ko-KR" dirty="0"/>
                <a:t>, 180</a:t>
              </a:r>
              <a:r>
                <a:rPr lang="ko-KR" altLang="en-US" dirty="0"/>
                <a:t>도로 조절하는 프로그램을</a:t>
              </a:r>
              <a:endParaRPr lang="en-US" altLang="ko-KR" dirty="0"/>
            </a:p>
            <a:p>
              <a:r>
                <a:rPr lang="en-US" altLang="ko-KR" dirty="0"/>
                <a:t>   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    q </a:t>
              </a:r>
              <a:r>
                <a:rPr lang="ko-KR" altLang="en-US" dirty="0"/>
                <a:t>키를 누르면 </a:t>
              </a:r>
              <a:r>
                <a:rPr lang="en-US" altLang="ko-KR" dirty="0"/>
                <a:t>0</a:t>
              </a:r>
              <a:r>
                <a:rPr lang="ko-KR" altLang="en-US" dirty="0"/>
                <a:t>도</a:t>
              </a:r>
              <a:r>
                <a:rPr lang="en-US" altLang="ko-KR" dirty="0"/>
                <a:t>, w </a:t>
              </a:r>
              <a:r>
                <a:rPr lang="ko-KR" altLang="en-US" dirty="0"/>
                <a:t>키를 누르면 </a:t>
              </a:r>
              <a:r>
                <a:rPr lang="en-US" altLang="ko-KR" dirty="0"/>
                <a:t>90</a:t>
              </a:r>
              <a:r>
                <a:rPr lang="ko-KR" altLang="en-US" dirty="0"/>
                <a:t>도</a:t>
              </a:r>
              <a:r>
                <a:rPr lang="en-US" altLang="ko-KR" dirty="0"/>
                <a:t>, e </a:t>
              </a:r>
              <a:r>
                <a:rPr lang="ko-KR" altLang="en-US" dirty="0"/>
                <a:t>키를 누르면 </a:t>
              </a:r>
              <a:r>
                <a:rPr lang="en-US" altLang="ko-KR" dirty="0"/>
                <a:t>180</a:t>
              </a:r>
              <a:r>
                <a:rPr lang="ko-KR" altLang="en-US" dirty="0"/>
                <a:t>도로 조절하도록 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파일 이름은 </a:t>
              </a:r>
              <a:r>
                <a:rPr lang="en-US" altLang="ko-KR" dirty="0"/>
                <a:t>challenge114.c</a:t>
              </a:r>
              <a:r>
                <a:rPr lang="ko-KR" altLang="en-US" dirty="0"/>
                <a:t>로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76140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414B6E1-458A-11DB-3F5B-E63F057500AA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E761C9-8664-B3D8-96D9-8D56B62ED76E}"/>
              </a:ext>
            </a:extLst>
          </p:cNvPr>
          <p:cNvSpPr txBox="1"/>
          <p:nvPr/>
        </p:nvSpPr>
        <p:spPr>
          <a:xfrm>
            <a:off x="93305" y="76147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 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A47B0-061D-9CF1-9FA0-B16C00BA0801}"/>
              </a:ext>
            </a:extLst>
          </p:cNvPr>
          <p:cNvSpPr txBox="1"/>
          <p:nvPr/>
        </p:nvSpPr>
        <p:spPr>
          <a:xfrm>
            <a:off x="363071" y="887506"/>
            <a:ext cx="10879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버튼을 입력 받아 </a:t>
            </a:r>
            <a:r>
              <a:rPr lang="en-US" altLang="ko-KR" dirty="0"/>
              <a:t>LED</a:t>
            </a:r>
            <a:r>
              <a:rPr lang="ko-KR" altLang="en-US" dirty="0"/>
              <a:t>를 켜고 끄거나</a:t>
            </a:r>
            <a:r>
              <a:rPr lang="en-US" altLang="ko-KR" dirty="0"/>
              <a:t>, LED</a:t>
            </a:r>
            <a:r>
              <a:rPr lang="ko-KR" altLang="en-US" dirty="0"/>
              <a:t>의 밝기를 조절하거나</a:t>
            </a:r>
            <a:r>
              <a:rPr lang="en-US" altLang="ko-KR" dirty="0"/>
              <a:t>, </a:t>
            </a:r>
            <a:r>
              <a:rPr lang="ko-KR" altLang="en-US" dirty="0" err="1"/>
              <a:t>부저의</a:t>
            </a:r>
            <a:r>
              <a:rPr lang="ko-KR" altLang="en-US" dirty="0"/>
              <a:t> 음을 조절하거나</a:t>
            </a:r>
            <a:r>
              <a:rPr lang="en-US" altLang="ko-KR" dirty="0"/>
              <a:t>, </a:t>
            </a:r>
            <a:r>
              <a:rPr lang="ko-KR" altLang="en-US" dirty="0" err="1"/>
              <a:t>서보의</a:t>
            </a:r>
            <a:r>
              <a:rPr lang="ko-KR" altLang="en-US" dirty="0"/>
              <a:t> 각도를</a:t>
            </a:r>
            <a:endParaRPr lang="en-US" altLang="ko-KR" dirty="0"/>
          </a:p>
          <a:p>
            <a:r>
              <a:rPr lang="ko-KR" altLang="en-US" dirty="0"/>
              <a:t>조절하는 프로그램을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426F89-2992-700C-EBA5-D69069DA8A8F}"/>
              </a:ext>
            </a:extLst>
          </p:cNvPr>
          <p:cNvGrpSpPr/>
          <p:nvPr/>
        </p:nvGrpSpPr>
        <p:grpSpPr>
          <a:xfrm>
            <a:off x="645458" y="1876328"/>
            <a:ext cx="10876695" cy="1846660"/>
            <a:chOff x="712694" y="2037692"/>
            <a:chExt cx="10572125" cy="1846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5F51AD-3D56-5C6C-2D8C-79A15BF2FD62}"/>
                </a:ext>
              </a:extLst>
            </p:cNvPr>
            <p:cNvSpPr txBox="1"/>
            <p:nvPr/>
          </p:nvSpPr>
          <p:spPr>
            <a:xfrm>
              <a:off x="712694" y="2037692"/>
              <a:ext cx="85472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문제 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C2027C-EAFC-583C-076D-2ACACE11CD10}"/>
                </a:ext>
              </a:extLst>
            </p:cNvPr>
            <p:cNvSpPr txBox="1"/>
            <p:nvPr/>
          </p:nvSpPr>
          <p:spPr>
            <a:xfrm>
              <a:off x="712694" y="2407024"/>
              <a:ext cx="10572125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라즈베리 파이 보드의 </a:t>
              </a:r>
              <a:r>
                <a:rPr lang="en-US" altLang="ko-KR" dirty="0"/>
                <a:t>3</a:t>
              </a:r>
              <a:r>
                <a:rPr lang="ko-KR" altLang="en-US" dirty="0"/>
                <a:t>번 핀으로 버튼을 </a:t>
              </a:r>
              <a:r>
                <a:rPr lang="ko-KR" altLang="en-US" dirty="0" err="1"/>
                <a:t>입력받고</a:t>
              </a:r>
              <a:r>
                <a:rPr lang="en-US" altLang="ko-KR" dirty="0"/>
                <a:t>, 0</a:t>
              </a:r>
              <a:r>
                <a:rPr lang="ko-KR" altLang="en-US" dirty="0"/>
                <a:t>번 핀으로 제어하는 </a:t>
              </a:r>
              <a:r>
                <a:rPr lang="en-US" altLang="ko-KR" dirty="0"/>
                <a:t>LED </a:t>
              </a:r>
              <a:r>
                <a:rPr lang="ko-KR" altLang="en-US" dirty="0"/>
                <a:t>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버튼 입력을 </a:t>
              </a:r>
              <a:r>
                <a:rPr lang="en-US" altLang="ko-KR" dirty="0"/>
                <a:t>3</a:t>
              </a:r>
              <a:r>
                <a:rPr lang="ko-KR" altLang="en-US" dirty="0"/>
                <a:t>번 핀으로 받아 </a:t>
              </a:r>
              <a:r>
                <a:rPr lang="en-US" altLang="ko-KR" dirty="0"/>
                <a:t>0</a:t>
              </a:r>
              <a:r>
                <a:rPr lang="ko-KR" altLang="en-US" dirty="0"/>
                <a:t>번 핀에 연결된 </a:t>
              </a:r>
              <a:r>
                <a:rPr lang="en-US" altLang="ko-KR" dirty="0"/>
                <a:t>LED</a:t>
              </a:r>
              <a:r>
                <a:rPr lang="ko-KR" altLang="en-US" dirty="0"/>
                <a:t>를 켜고 끄는 프로그램을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   </a:t>
              </a:r>
              <a:r>
                <a:rPr lang="ko-KR" altLang="en-US" dirty="0"/>
                <a:t>버튼 입력은 인터럽트로 처리합니다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   </a:t>
              </a:r>
              <a:r>
                <a:rPr lang="ko-KR" altLang="en-US" dirty="0"/>
                <a:t>처음 버튼을 누르면 </a:t>
              </a:r>
              <a:r>
                <a:rPr lang="en-US" altLang="ko-KR" dirty="0"/>
                <a:t>LED</a:t>
              </a:r>
              <a:r>
                <a:rPr lang="ko-KR" altLang="en-US" dirty="0"/>
                <a:t>가 켜지고</a:t>
              </a:r>
              <a:r>
                <a:rPr lang="en-US" altLang="ko-KR" dirty="0"/>
                <a:t>, </a:t>
              </a:r>
              <a:r>
                <a:rPr lang="ko-KR" altLang="en-US" dirty="0"/>
                <a:t>다시 버튼을 누르면 </a:t>
              </a:r>
              <a:r>
                <a:rPr lang="en-US" altLang="ko-KR" dirty="0"/>
                <a:t>LED</a:t>
              </a:r>
              <a:r>
                <a:rPr lang="ko-KR" altLang="en-US" dirty="0"/>
                <a:t>가 꺼지도록 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파일 이름은 </a:t>
              </a:r>
              <a:r>
                <a:rPr lang="en-US" altLang="ko-KR" dirty="0"/>
                <a:t>challenge121.c</a:t>
              </a:r>
              <a:r>
                <a:rPr lang="ko-KR" altLang="en-US" dirty="0"/>
                <a:t>로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C9C935-AD01-0756-D0B6-85D4CB275318}"/>
              </a:ext>
            </a:extLst>
          </p:cNvPr>
          <p:cNvGrpSpPr/>
          <p:nvPr/>
        </p:nvGrpSpPr>
        <p:grpSpPr>
          <a:xfrm>
            <a:off x="645458" y="4123834"/>
            <a:ext cx="10876695" cy="2123658"/>
            <a:chOff x="712694" y="2037692"/>
            <a:chExt cx="10876695" cy="21236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C492CB-D199-7800-9FFD-BF9040F6FDF0}"/>
                </a:ext>
              </a:extLst>
            </p:cNvPr>
            <p:cNvSpPr txBox="1"/>
            <p:nvPr/>
          </p:nvSpPr>
          <p:spPr>
            <a:xfrm>
              <a:off x="712694" y="2037692"/>
              <a:ext cx="85472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문제 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7714C-6FDC-D473-479C-8ADFFD92F437}"/>
                </a:ext>
              </a:extLst>
            </p:cNvPr>
            <p:cNvSpPr txBox="1"/>
            <p:nvPr/>
          </p:nvSpPr>
          <p:spPr>
            <a:xfrm>
              <a:off x="712694" y="2407024"/>
              <a:ext cx="10876695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dirty="0"/>
                <a:t>라즈베리 파이 보드의 </a:t>
              </a:r>
              <a:r>
                <a:rPr lang="en-US" altLang="ko-KR" dirty="0"/>
                <a:t>3</a:t>
              </a:r>
              <a:r>
                <a:rPr lang="ko-KR" altLang="en-US" dirty="0"/>
                <a:t>번 핀으로 버튼을 </a:t>
              </a:r>
              <a:r>
                <a:rPr lang="ko-KR" altLang="en-US" dirty="0" err="1"/>
                <a:t>입력받고</a:t>
              </a:r>
              <a:r>
                <a:rPr lang="en-US" altLang="ko-KR" dirty="0"/>
                <a:t>, 1</a:t>
              </a:r>
              <a:r>
                <a:rPr lang="ko-KR" altLang="en-US" dirty="0"/>
                <a:t>번 핀으로 제어하는 </a:t>
              </a:r>
              <a:r>
                <a:rPr lang="en-US" altLang="ko-KR" dirty="0"/>
                <a:t>LED </a:t>
              </a:r>
              <a:r>
                <a:rPr lang="ko-KR" altLang="en-US" dirty="0"/>
                <a:t>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</a:p>
            <a:p>
              <a:pPr marL="342900" indent="-342900" algn="just">
                <a:buAutoNum type="arabicPeriod"/>
              </a:pPr>
              <a:r>
                <a:rPr lang="ko-KR" altLang="en-US" dirty="0"/>
                <a:t>버튼 입력을 </a:t>
              </a:r>
              <a:r>
                <a:rPr lang="en-US" altLang="ko-KR" dirty="0"/>
                <a:t>3</a:t>
              </a:r>
              <a:r>
                <a:rPr lang="ko-KR" altLang="en-US" dirty="0"/>
                <a:t>번 핀으로 받아 </a:t>
              </a:r>
              <a:r>
                <a:rPr lang="en-US" altLang="ko-KR" dirty="0"/>
                <a:t>1</a:t>
              </a:r>
              <a:r>
                <a:rPr lang="ko-KR" altLang="en-US" dirty="0"/>
                <a:t>번 핀에 연결된 </a:t>
              </a:r>
              <a:r>
                <a:rPr lang="en-US" altLang="ko-KR" dirty="0"/>
                <a:t>LED</a:t>
              </a:r>
              <a:r>
                <a:rPr lang="ko-KR" altLang="en-US" dirty="0"/>
                <a:t> 밝기를 </a:t>
              </a:r>
              <a:r>
                <a:rPr lang="en-US" altLang="ko-KR" dirty="0"/>
                <a:t>0%, 50%, 100%</a:t>
              </a:r>
              <a:r>
                <a:rPr lang="ko-KR" altLang="en-US" dirty="0"/>
                <a:t>로 조절하는 프로그램을</a:t>
              </a:r>
              <a:endParaRPr lang="en-US" altLang="ko-KR" dirty="0"/>
            </a:p>
            <a:p>
              <a:pPr algn="just"/>
              <a:r>
                <a:rPr lang="en-US" altLang="ko-KR" dirty="0"/>
                <a:t>   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 </a:t>
              </a:r>
              <a:r>
                <a:rPr lang="ko-KR" altLang="en-US" dirty="0"/>
                <a:t>버튼 입력은 인터럽트로 처리합니다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en-US" altLang="ko-KR" dirty="0"/>
                <a:t>    </a:t>
              </a:r>
              <a:r>
                <a:rPr lang="ko-KR" altLang="en-US" dirty="0"/>
                <a:t>버튼 입력은 인터럽트로 처리합니다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en-US" altLang="ko-KR" dirty="0"/>
                <a:t>    </a:t>
              </a:r>
              <a:r>
                <a:rPr lang="ko-KR" altLang="en-US" dirty="0"/>
                <a:t>첫 번째 버튼 누름에 </a:t>
              </a:r>
              <a:r>
                <a:rPr lang="en-US" altLang="ko-KR" dirty="0"/>
                <a:t>0%, </a:t>
              </a:r>
              <a:r>
                <a:rPr lang="ko-KR" altLang="en-US" dirty="0"/>
                <a:t>두 번째 버튼 누름에 </a:t>
              </a:r>
              <a:r>
                <a:rPr lang="en-US" altLang="ko-KR" dirty="0"/>
                <a:t>50%, </a:t>
              </a:r>
              <a:r>
                <a:rPr lang="ko-KR" altLang="en-US" dirty="0"/>
                <a:t>세 번째 버튼 누름에 </a:t>
              </a:r>
              <a:r>
                <a:rPr lang="en-US" altLang="ko-KR" dirty="0"/>
                <a:t>100%</a:t>
              </a:r>
              <a:r>
                <a:rPr lang="ko-KR" altLang="en-US" dirty="0"/>
                <a:t>로 조절하도록 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ko-KR" altLang="en-US" dirty="0"/>
                <a:t>파일 이름은 </a:t>
              </a:r>
              <a:r>
                <a:rPr lang="en-US" altLang="ko-KR" dirty="0"/>
                <a:t>challenge122.c</a:t>
              </a:r>
              <a:r>
                <a:rPr lang="ko-KR" altLang="en-US" dirty="0"/>
                <a:t>로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49324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D875D8-B092-318F-4CED-3A74C836AC77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60BAF6D-922F-190B-9136-235F86F6D6B2}"/>
              </a:ext>
            </a:extLst>
          </p:cNvPr>
          <p:cNvSpPr txBox="1"/>
          <p:nvPr/>
        </p:nvSpPr>
        <p:spPr>
          <a:xfrm>
            <a:off x="93305" y="76147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 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087731-4AF4-58B8-16BE-F46DA2C8644A}"/>
              </a:ext>
            </a:extLst>
          </p:cNvPr>
          <p:cNvGrpSpPr/>
          <p:nvPr/>
        </p:nvGrpSpPr>
        <p:grpSpPr>
          <a:xfrm>
            <a:off x="490710" y="891589"/>
            <a:ext cx="11020966" cy="2677656"/>
            <a:chOff x="712694" y="2037692"/>
            <a:chExt cx="11020966" cy="26776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26819-2617-64D8-D345-D2DFCAD9F943}"/>
                </a:ext>
              </a:extLst>
            </p:cNvPr>
            <p:cNvSpPr txBox="1"/>
            <p:nvPr/>
          </p:nvSpPr>
          <p:spPr>
            <a:xfrm>
              <a:off x="712694" y="2037692"/>
              <a:ext cx="85472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문제 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09C13E-D0D1-C9FC-F1FA-C91AA35F97D8}"/>
                </a:ext>
              </a:extLst>
            </p:cNvPr>
            <p:cNvSpPr txBox="1"/>
            <p:nvPr/>
          </p:nvSpPr>
          <p:spPr>
            <a:xfrm>
              <a:off x="712694" y="2407024"/>
              <a:ext cx="11020966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라즈베리 파이 보드의 </a:t>
              </a:r>
              <a:r>
                <a:rPr lang="en-US" altLang="ko-KR" dirty="0"/>
                <a:t>3</a:t>
              </a:r>
              <a:r>
                <a:rPr lang="ko-KR" altLang="en-US" dirty="0"/>
                <a:t>번 핀으로 버튼을 </a:t>
              </a:r>
              <a:r>
                <a:rPr lang="ko-KR" altLang="en-US" dirty="0" err="1"/>
                <a:t>입력받고</a:t>
              </a:r>
              <a:r>
                <a:rPr lang="en-US" altLang="ko-KR" dirty="0"/>
                <a:t>, 24</a:t>
              </a:r>
              <a:r>
                <a:rPr lang="ko-KR" altLang="en-US" dirty="0"/>
                <a:t>번 핀으로 제어하는 </a:t>
              </a:r>
              <a:r>
                <a:rPr lang="ko-KR" altLang="en-US" dirty="0" err="1"/>
                <a:t>부저</a:t>
              </a:r>
              <a:r>
                <a:rPr lang="en-US" altLang="ko-KR" dirty="0"/>
                <a:t> </a:t>
              </a:r>
              <a:r>
                <a:rPr lang="ko-KR" altLang="en-US" dirty="0"/>
                <a:t>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버튼 입력을 </a:t>
              </a:r>
              <a:r>
                <a:rPr lang="en-US" altLang="ko-KR" dirty="0"/>
                <a:t>3</a:t>
              </a:r>
              <a:r>
                <a:rPr lang="ko-KR" altLang="en-US" dirty="0"/>
                <a:t>번 핀으로 받아 </a:t>
              </a:r>
              <a:r>
                <a:rPr lang="en-US" altLang="ko-KR" dirty="0"/>
                <a:t>24</a:t>
              </a:r>
              <a:r>
                <a:rPr lang="ko-KR" altLang="en-US" dirty="0"/>
                <a:t>번 핀에 연결된 </a:t>
              </a:r>
              <a:r>
                <a:rPr lang="ko-KR" altLang="en-US" dirty="0" err="1"/>
                <a:t>부저로</a:t>
              </a:r>
              <a:r>
                <a:rPr lang="ko-KR" altLang="en-US" dirty="0"/>
                <a:t> 도</a:t>
              </a:r>
              <a:r>
                <a:rPr lang="en-US" altLang="ko-KR" dirty="0"/>
                <a:t>, </a:t>
              </a:r>
              <a:r>
                <a:rPr lang="ko-KR" altLang="en-US" dirty="0"/>
                <a:t>레</a:t>
              </a:r>
              <a:r>
                <a:rPr lang="en-US" altLang="ko-KR" dirty="0"/>
                <a:t>, </a:t>
              </a:r>
              <a:r>
                <a:rPr lang="ko-KR" altLang="en-US" dirty="0"/>
                <a:t>미</a:t>
              </a:r>
              <a:r>
                <a:rPr lang="en-US" altLang="ko-KR" dirty="0"/>
                <a:t>, </a:t>
              </a:r>
              <a:r>
                <a:rPr lang="ko-KR" altLang="en-US" dirty="0"/>
                <a:t>파</a:t>
              </a:r>
              <a:r>
                <a:rPr lang="en-US" altLang="ko-KR" dirty="0"/>
                <a:t>, </a:t>
              </a:r>
              <a:r>
                <a:rPr lang="ko-KR" altLang="en-US" dirty="0"/>
                <a:t>솔</a:t>
              </a:r>
              <a:r>
                <a:rPr lang="en-US" altLang="ko-KR" dirty="0"/>
                <a:t>, </a:t>
              </a:r>
              <a:r>
                <a:rPr lang="ko-KR" altLang="en-US" dirty="0"/>
                <a:t>라</a:t>
              </a:r>
              <a:r>
                <a:rPr lang="en-US" altLang="ko-KR" dirty="0"/>
                <a:t>, </a:t>
              </a:r>
              <a:r>
                <a:rPr lang="ko-KR" altLang="en-US" dirty="0"/>
                <a:t>시</a:t>
              </a:r>
              <a:r>
                <a:rPr lang="en-US" altLang="ko-KR" dirty="0"/>
                <a:t>, </a:t>
              </a:r>
              <a:r>
                <a:rPr lang="ko-KR" altLang="en-US" dirty="0"/>
                <a:t>도 음을 내는 </a:t>
              </a:r>
              <a:endParaRPr lang="en-US" altLang="ko-KR" dirty="0"/>
            </a:p>
            <a:p>
              <a:r>
                <a:rPr lang="en-US" altLang="ko-KR" dirty="0"/>
                <a:t>    </a:t>
              </a:r>
              <a:r>
                <a:rPr lang="ko-KR" altLang="en-US" dirty="0"/>
                <a:t>프로그램을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 </a:t>
              </a:r>
              <a:r>
                <a:rPr lang="ko-KR" altLang="en-US" dirty="0"/>
                <a:t>버튼 입력은 인터럽트로 처리합니다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   </a:t>
              </a:r>
              <a:r>
                <a:rPr lang="ko-KR" altLang="en-US" dirty="0"/>
                <a:t>첫 번째 버튼 누름에 도를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 </a:t>
              </a:r>
              <a:r>
                <a:rPr lang="ko-KR" altLang="en-US" dirty="0"/>
                <a:t>두 번째 버튼 누름에 레를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</a:t>
              </a:r>
            </a:p>
            <a:p>
              <a:r>
                <a:rPr lang="en-US" altLang="ko-KR" dirty="0"/>
                <a:t>    </a:t>
              </a:r>
              <a:r>
                <a:rPr lang="ko-KR" altLang="en-US" dirty="0"/>
                <a:t>세 번째 버튼 누름에 미를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 </a:t>
              </a:r>
              <a:r>
                <a:rPr lang="ko-KR" altLang="en-US" dirty="0"/>
                <a:t>네 번째 버튼 누름에 파를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</a:t>
              </a:r>
            </a:p>
            <a:p>
              <a:r>
                <a:rPr lang="en-US" altLang="ko-KR" dirty="0"/>
                <a:t>    </a:t>
              </a:r>
              <a:r>
                <a:rPr lang="ko-KR" altLang="en-US" dirty="0"/>
                <a:t>다섯 번째 버튼 누름에 솔을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 </a:t>
              </a:r>
              <a:r>
                <a:rPr lang="ko-KR" altLang="en-US" dirty="0"/>
                <a:t>여섯 번째 버튼 누름에 라를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</a:t>
              </a:r>
            </a:p>
            <a:p>
              <a:r>
                <a:rPr lang="en-US" altLang="ko-KR" dirty="0"/>
                <a:t>    </a:t>
              </a:r>
              <a:r>
                <a:rPr lang="ko-KR" altLang="en-US" dirty="0"/>
                <a:t>일곱 번째 버튼 누름에 시를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</a:t>
              </a:r>
              <a:r>
                <a:rPr lang="en-US" altLang="ko-KR" dirty="0"/>
                <a:t>, </a:t>
              </a:r>
              <a:r>
                <a:rPr lang="ko-KR" altLang="en-US" dirty="0"/>
                <a:t>여덟 번째 버튼 누름에 도를 </a:t>
              </a:r>
              <a:r>
                <a:rPr lang="en-US" altLang="ko-KR" dirty="0"/>
                <a:t>0.5</a:t>
              </a:r>
              <a:r>
                <a:rPr lang="ko-KR" altLang="en-US" dirty="0"/>
                <a:t>초 동안 소리가 나도록 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파일 이름은 </a:t>
              </a:r>
              <a:r>
                <a:rPr lang="en-US" altLang="ko-KR" dirty="0"/>
                <a:t>challenge123.c</a:t>
              </a:r>
              <a:r>
                <a:rPr lang="ko-KR" altLang="en-US" dirty="0"/>
                <a:t>로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28002C-88D0-0AF7-2912-9BCDE3CC200A}"/>
              </a:ext>
            </a:extLst>
          </p:cNvPr>
          <p:cNvGrpSpPr/>
          <p:nvPr/>
        </p:nvGrpSpPr>
        <p:grpSpPr>
          <a:xfrm>
            <a:off x="490710" y="3930211"/>
            <a:ext cx="11309506" cy="2123658"/>
            <a:chOff x="712694" y="2037692"/>
            <a:chExt cx="11309506" cy="2123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37AD6F-C267-218F-8F30-66F902E34B92}"/>
                </a:ext>
              </a:extLst>
            </p:cNvPr>
            <p:cNvSpPr txBox="1"/>
            <p:nvPr/>
          </p:nvSpPr>
          <p:spPr>
            <a:xfrm>
              <a:off x="712694" y="2037692"/>
              <a:ext cx="85472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문제 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7869CD-889C-F20A-C17C-7E9414729760}"/>
                </a:ext>
              </a:extLst>
            </p:cNvPr>
            <p:cNvSpPr txBox="1"/>
            <p:nvPr/>
          </p:nvSpPr>
          <p:spPr>
            <a:xfrm>
              <a:off x="712694" y="2407024"/>
              <a:ext cx="11309506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 algn="just">
                <a:buAutoNum type="arabicPeriod"/>
              </a:pPr>
              <a:r>
                <a:rPr lang="ko-KR" altLang="en-US" dirty="0"/>
                <a:t>라즈베리 파이 보드의 </a:t>
              </a:r>
              <a:r>
                <a:rPr lang="en-US" altLang="ko-KR" dirty="0"/>
                <a:t>3</a:t>
              </a:r>
              <a:r>
                <a:rPr lang="ko-KR" altLang="en-US" dirty="0"/>
                <a:t>번 핀으로 버튼을 </a:t>
              </a:r>
              <a:r>
                <a:rPr lang="ko-KR" altLang="en-US" dirty="0" err="1"/>
                <a:t>입력받고</a:t>
              </a:r>
              <a:r>
                <a:rPr lang="en-US" altLang="ko-KR" dirty="0"/>
                <a:t>, 24</a:t>
              </a:r>
              <a:r>
                <a:rPr lang="ko-KR" altLang="en-US" dirty="0"/>
                <a:t>번 핀으로 제어하는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모터</a:t>
              </a:r>
              <a:r>
                <a:rPr lang="en-US" altLang="ko-KR" dirty="0"/>
                <a:t> </a:t>
              </a:r>
              <a:r>
                <a:rPr lang="ko-KR" altLang="en-US" dirty="0"/>
                <a:t>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</a:p>
            <a:p>
              <a:pPr marL="342900" indent="-342900" algn="just">
                <a:buAutoNum type="arabicPeriod"/>
              </a:pPr>
              <a:r>
                <a:rPr lang="ko-KR" altLang="en-US" dirty="0"/>
                <a:t>버튼 입력을 </a:t>
              </a:r>
              <a:r>
                <a:rPr lang="en-US" altLang="ko-KR" dirty="0"/>
                <a:t>3</a:t>
              </a:r>
              <a:r>
                <a:rPr lang="ko-KR" altLang="en-US" dirty="0"/>
                <a:t>번 핀으로 받아 </a:t>
              </a:r>
              <a:r>
                <a:rPr lang="en-US" altLang="ko-KR" dirty="0"/>
                <a:t>24</a:t>
              </a:r>
              <a:r>
                <a:rPr lang="ko-KR" altLang="en-US" dirty="0"/>
                <a:t>번 핀에 연결된 </a:t>
              </a:r>
              <a:r>
                <a:rPr lang="ko-KR" altLang="en-US" dirty="0" err="1"/>
                <a:t>서보의</a:t>
              </a:r>
              <a:r>
                <a:rPr lang="ko-KR" altLang="en-US" dirty="0"/>
                <a:t> 각도를 </a:t>
              </a:r>
              <a:r>
                <a:rPr lang="en-US" altLang="ko-KR" dirty="0"/>
                <a:t>0</a:t>
              </a:r>
              <a:r>
                <a:rPr lang="ko-KR" altLang="en-US" dirty="0"/>
                <a:t>도</a:t>
              </a:r>
              <a:r>
                <a:rPr lang="en-US" altLang="ko-KR" dirty="0"/>
                <a:t>, 90</a:t>
              </a:r>
              <a:r>
                <a:rPr lang="ko-KR" altLang="en-US" dirty="0"/>
                <a:t>도</a:t>
              </a:r>
              <a:r>
                <a:rPr lang="en-US" altLang="ko-KR" dirty="0"/>
                <a:t>, 180</a:t>
              </a:r>
              <a:r>
                <a:rPr lang="ko-KR" altLang="en-US" dirty="0" err="1"/>
                <a:t>도롤</a:t>
              </a:r>
              <a:r>
                <a:rPr lang="ko-KR" altLang="en-US" dirty="0"/>
                <a:t> 조절하는 프로그램을</a:t>
              </a:r>
              <a:endParaRPr lang="en-US" altLang="ko-KR" dirty="0"/>
            </a:p>
            <a:p>
              <a:pPr algn="just"/>
              <a:r>
                <a:rPr lang="en-US" altLang="ko-KR" dirty="0"/>
                <a:t>   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 </a:t>
              </a:r>
              <a:r>
                <a:rPr lang="ko-KR" altLang="en-US" dirty="0"/>
                <a:t>버튼 입력은 인터럽트로 처리합니다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en-US" altLang="ko-KR" dirty="0"/>
                <a:t>    </a:t>
              </a:r>
              <a:r>
                <a:rPr lang="ko-KR" altLang="en-US" dirty="0"/>
                <a:t>프로그램을 </a:t>
              </a:r>
              <a:r>
                <a:rPr lang="ko-KR" altLang="en-US" dirty="0" err="1"/>
                <a:t>작성하시오</a:t>
              </a:r>
              <a:r>
                <a:rPr lang="en-US" altLang="ko-KR" dirty="0"/>
                <a:t>. </a:t>
              </a:r>
              <a:r>
                <a:rPr lang="ko-KR" altLang="en-US" dirty="0"/>
                <a:t>버튼 입력은 인터럽트로 처리합니다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en-US" altLang="ko-KR" dirty="0"/>
                <a:t>    </a:t>
              </a:r>
              <a:r>
                <a:rPr lang="ko-KR" altLang="en-US" dirty="0"/>
                <a:t>첫 번째 버튼 누름에 </a:t>
              </a:r>
              <a:r>
                <a:rPr lang="en-US" altLang="ko-KR" dirty="0"/>
                <a:t>0</a:t>
              </a:r>
              <a:r>
                <a:rPr lang="ko-KR" altLang="en-US" dirty="0"/>
                <a:t>도</a:t>
              </a:r>
              <a:r>
                <a:rPr lang="en-US" altLang="ko-KR" dirty="0"/>
                <a:t>, </a:t>
              </a:r>
              <a:r>
                <a:rPr lang="ko-KR" altLang="en-US" dirty="0"/>
                <a:t>두 번째 버튼 누름에 </a:t>
              </a:r>
              <a:r>
                <a:rPr lang="en-US" altLang="ko-KR" dirty="0"/>
                <a:t>90</a:t>
              </a:r>
              <a:r>
                <a:rPr lang="ko-KR" altLang="en-US" dirty="0"/>
                <a:t>도</a:t>
              </a:r>
              <a:r>
                <a:rPr lang="en-US" altLang="ko-KR" dirty="0"/>
                <a:t>, </a:t>
              </a:r>
              <a:r>
                <a:rPr lang="ko-KR" altLang="en-US" dirty="0"/>
                <a:t>세 번째 버튼 누름에 </a:t>
              </a:r>
              <a:r>
                <a:rPr lang="en-US" altLang="ko-KR" dirty="0"/>
                <a:t>180</a:t>
              </a:r>
              <a:r>
                <a:rPr lang="ko-KR" altLang="en-US" dirty="0"/>
                <a:t>도로 조절하도록 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ko-KR" altLang="en-US" dirty="0"/>
                <a:t>파일 이름은 </a:t>
              </a:r>
              <a:r>
                <a:rPr lang="en-US" altLang="ko-KR" dirty="0"/>
                <a:t>challenge124.c</a:t>
              </a:r>
              <a:r>
                <a:rPr lang="ko-KR" altLang="en-US" dirty="0"/>
                <a:t>로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8291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619585-0C38-FAFB-35C7-904A88AC0E82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4CD65F2-FAF4-2BE2-69F4-86388116F0EE}"/>
              </a:ext>
            </a:extLst>
          </p:cNvPr>
          <p:cNvSpPr txBox="1"/>
          <p:nvPr/>
        </p:nvSpPr>
        <p:spPr>
          <a:xfrm>
            <a:off x="93305" y="76147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 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3B437-0203-0B71-B97D-CBE21428772A}"/>
              </a:ext>
            </a:extLst>
          </p:cNvPr>
          <p:cNvSpPr txBox="1"/>
          <p:nvPr/>
        </p:nvSpPr>
        <p:spPr>
          <a:xfrm>
            <a:off x="645458" y="887506"/>
            <a:ext cx="10876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키보드 입력을 받아 </a:t>
            </a:r>
            <a:r>
              <a:rPr lang="ko-KR" altLang="en-US" dirty="0" err="1"/>
              <a:t>서보의</a:t>
            </a:r>
            <a:r>
              <a:rPr lang="ko-KR" altLang="en-US" dirty="0"/>
              <a:t> 각도를 조절하거나</a:t>
            </a:r>
            <a:r>
              <a:rPr lang="en-US" altLang="ko-KR" dirty="0"/>
              <a:t>, </a:t>
            </a:r>
            <a:r>
              <a:rPr lang="ko-KR" altLang="en-US" dirty="0"/>
              <a:t>버튼 입력을 받아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LED</a:t>
            </a:r>
            <a:r>
              <a:rPr lang="ko-KR" altLang="en-US" dirty="0"/>
              <a:t>를 차례대로 켜고 끄는 프로그램을 여러분이 스스로 작성해 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18C83F-72B5-3889-176C-DB70CFB5E69B}"/>
              </a:ext>
            </a:extLst>
          </p:cNvPr>
          <p:cNvGrpSpPr/>
          <p:nvPr/>
        </p:nvGrpSpPr>
        <p:grpSpPr>
          <a:xfrm>
            <a:off x="645458" y="1781263"/>
            <a:ext cx="7375737" cy="1846660"/>
            <a:chOff x="712694" y="2037692"/>
            <a:chExt cx="7169200" cy="1846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09E5E2-0710-7874-E41B-5ED1BDF70780}"/>
                </a:ext>
              </a:extLst>
            </p:cNvPr>
            <p:cNvSpPr txBox="1"/>
            <p:nvPr/>
          </p:nvSpPr>
          <p:spPr>
            <a:xfrm>
              <a:off x="712694" y="2037692"/>
              <a:ext cx="1156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회로 구성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09064-E207-BA8E-EDF4-402D3018A918}"/>
                </a:ext>
              </a:extLst>
            </p:cNvPr>
            <p:cNvSpPr txBox="1"/>
            <p:nvPr/>
          </p:nvSpPr>
          <p:spPr>
            <a:xfrm>
              <a:off x="712694" y="2407024"/>
              <a:ext cx="71692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3</a:t>
              </a:r>
              <a:r>
                <a:rPr lang="ko-KR" altLang="en-US" dirty="0"/>
                <a:t>번 핀으로 버튼 입력을 받는 회로</a:t>
              </a:r>
              <a:endParaRPr lang="en-US" altLang="ko-KR" dirty="0"/>
            </a:p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0</a:t>
              </a:r>
              <a:r>
                <a:rPr lang="ko-KR" altLang="en-US" dirty="0"/>
                <a:t>번 핀으로 제어하는 빨강색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2</a:t>
              </a:r>
              <a:r>
                <a:rPr lang="ko-KR" altLang="en-US" dirty="0"/>
                <a:t>번 핀으로 제어하는 초록색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  <a:endParaRPr lang="ko-KR" altLang="en-US" dirty="0"/>
            </a:p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4</a:t>
              </a:r>
              <a:r>
                <a:rPr lang="ko-KR" altLang="en-US" dirty="0"/>
                <a:t>번 핀으로 제어하는 파란색 </a:t>
              </a:r>
              <a:r>
                <a:rPr lang="en-US" altLang="ko-KR" dirty="0"/>
                <a:t>LED </a:t>
              </a:r>
              <a:r>
                <a:rPr lang="ko-KR" altLang="en-US" dirty="0"/>
                <a:t>회로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라즈베리 파이 보드의 </a:t>
              </a:r>
              <a:r>
                <a:rPr lang="en-US" altLang="ko-KR" dirty="0"/>
                <a:t>24</a:t>
              </a:r>
              <a:r>
                <a:rPr lang="ko-KR" altLang="en-US" dirty="0"/>
                <a:t>번 핀으로 제어하는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회로를 </a:t>
              </a:r>
              <a:r>
                <a:rPr lang="ko-KR" altLang="en-US" dirty="0" err="1"/>
                <a:t>구성하시오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469071-AE0B-CC91-6F8F-BAD837C44B8E}"/>
              </a:ext>
            </a:extLst>
          </p:cNvPr>
          <p:cNvGrpSpPr/>
          <p:nvPr/>
        </p:nvGrpSpPr>
        <p:grpSpPr>
          <a:xfrm>
            <a:off x="645458" y="3771428"/>
            <a:ext cx="11066931" cy="2677656"/>
            <a:chOff x="712694" y="2037692"/>
            <a:chExt cx="7469450" cy="26776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9B8DB2-8835-BBC7-6DE7-48BBA4688111}"/>
                </a:ext>
              </a:extLst>
            </p:cNvPr>
            <p:cNvSpPr txBox="1"/>
            <p:nvPr/>
          </p:nvSpPr>
          <p:spPr>
            <a:xfrm>
              <a:off x="712694" y="2037692"/>
              <a:ext cx="13013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프로그래밍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0960BA-F7DE-E4E7-8595-0D34E4A5BBDD}"/>
                </a:ext>
              </a:extLst>
            </p:cNvPr>
            <p:cNvSpPr txBox="1"/>
            <p:nvPr/>
          </p:nvSpPr>
          <p:spPr>
            <a:xfrm>
              <a:off x="712694" y="2407024"/>
              <a:ext cx="746945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/>
                <a:t>키보드 입력을 받아 </a:t>
              </a:r>
              <a:r>
                <a:rPr lang="en-US" altLang="ko-KR" dirty="0"/>
                <a:t>24</a:t>
              </a:r>
              <a:r>
                <a:rPr lang="ko-KR" altLang="en-US" dirty="0"/>
                <a:t>번 핀에 연결된 </a:t>
              </a:r>
              <a:r>
                <a:rPr lang="ko-KR" altLang="en-US" dirty="0" err="1"/>
                <a:t>서보의</a:t>
              </a:r>
              <a:r>
                <a:rPr lang="ko-KR" altLang="en-US" dirty="0"/>
                <a:t> 각도를 </a:t>
              </a:r>
              <a:r>
                <a:rPr lang="en-US" altLang="ko-KR" dirty="0"/>
                <a:t>0</a:t>
              </a:r>
              <a:r>
                <a:rPr lang="ko-KR" altLang="en-US" dirty="0"/>
                <a:t>도</a:t>
              </a:r>
              <a:r>
                <a:rPr lang="en-US" altLang="ko-KR" dirty="0"/>
                <a:t>, 90</a:t>
              </a:r>
              <a:r>
                <a:rPr lang="ko-KR" altLang="en-US" dirty="0"/>
                <a:t>도</a:t>
              </a:r>
              <a:r>
                <a:rPr lang="en-US" altLang="ko-KR" dirty="0"/>
                <a:t>, 180</a:t>
              </a:r>
              <a:r>
                <a:rPr lang="ko-KR" altLang="en-US" dirty="0"/>
                <a:t>도 조절하고</a:t>
              </a:r>
              <a:endParaRPr lang="en-US" altLang="ko-KR" dirty="0"/>
            </a:p>
            <a:p>
              <a:pPr algn="just"/>
              <a:r>
                <a:rPr lang="ko-KR" altLang="en-US" dirty="0"/>
                <a:t>버튼 입력을 </a:t>
              </a:r>
              <a:r>
                <a:rPr lang="en-US" altLang="ko-KR" dirty="0"/>
                <a:t>3</a:t>
              </a:r>
              <a:r>
                <a:rPr lang="ko-KR" altLang="en-US" dirty="0"/>
                <a:t>번 핀으로 받아 </a:t>
              </a:r>
              <a:r>
                <a:rPr lang="en-US" altLang="ko-KR" dirty="0"/>
                <a:t>0, 2, 4</a:t>
              </a:r>
              <a:r>
                <a:rPr lang="ko-KR" altLang="en-US" dirty="0"/>
                <a:t>번 핀에 연결된 빨강색</a:t>
              </a:r>
              <a:r>
                <a:rPr lang="en-US" altLang="ko-KR" dirty="0"/>
                <a:t>, </a:t>
              </a:r>
              <a:r>
                <a:rPr lang="ko-KR" altLang="en-US" dirty="0"/>
                <a:t>초록색</a:t>
              </a:r>
              <a:r>
                <a:rPr lang="en-US" altLang="ko-KR" dirty="0"/>
                <a:t>, </a:t>
              </a:r>
              <a:r>
                <a:rPr lang="ko-KR" altLang="en-US" dirty="0"/>
                <a:t>파란색 </a:t>
              </a:r>
              <a:r>
                <a:rPr lang="en-US" altLang="ko-KR" dirty="0"/>
                <a:t>LED</a:t>
              </a:r>
              <a:r>
                <a:rPr lang="ko-KR" altLang="en-US" dirty="0"/>
                <a:t>를 차례로 켜는 프로그램을</a:t>
              </a:r>
              <a:endParaRPr lang="en-US" altLang="ko-KR" dirty="0"/>
            </a:p>
            <a:p>
              <a:pPr algn="just"/>
              <a:r>
                <a:rPr lang="ko-KR" altLang="en-US" dirty="0" err="1"/>
                <a:t>작성하시오</a:t>
              </a:r>
              <a:r>
                <a:rPr lang="en-US" altLang="ko-KR" dirty="0"/>
                <a:t>. </a:t>
              </a:r>
              <a:r>
                <a:rPr lang="ko-KR" altLang="en-US" dirty="0"/>
                <a:t>버튼 입력은 인터럽트로 처리합니다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ko-KR" altLang="en-US" dirty="0"/>
                <a:t>키보드 </a:t>
              </a:r>
              <a:r>
                <a:rPr lang="en-US" altLang="ko-KR" dirty="0"/>
                <a:t>q</a:t>
              </a:r>
              <a:r>
                <a:rPr lang="ko-KR" altLang="en-US" dirty="0"/>
                <a:t>를 누르면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모터 </a:t>
              </a:r>
              <a:r>
                <a:rPr lang="en-US" altLang="ko-KR" dirty="0"/>
                <a:t>0</a:t>
              </a:r>
              <a:r>
                <a:rPr lang="ko-KR" altLang="en-US" dirty="0"/>
                <a:t>도</a:t>
              </a:r>
              <a:r>
                <a:rPr lang="en-US" altLang="ko-KR" dirty="0"/>
                <a:t>, </a:t>
              </a:r>
              <a:r>
                <a:rPr lang="ko-KR" altLang="en-US" dirty="0"/>
                <a:t>키보드 </a:t>
              </a:r>
              <a:r>
                <a:rPr lang="en-US" altLang="ko-KR" dirty="0"/>
                <a:t>w</a:t>
              </a:r>
              <a:r>
                <a:rPr lang="ko-KR" altLang="en-US" dirty="0"/>
                <a:t>를 누르면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모터 </a:t>
              </a:r>
              <a:r>
                <a:rPr lang="en-US" altLang="ko-KR" dirty="0"/>
                <a:t>90</a:t>
              </a:r>
              <a:r>
                <a:rPr lang="ko-KR" altLang="en-US" dirty="0"/>
                <a:t>도</a:t>
              </a:r>
              <a:r>
                <a:rPr lang="en-US" altLang="ko-KR" dirty="0"/>
                <a:t>, </a:t>
              </a:r>
              <a:r>
                <a:rPr lang="ko-KR" altLang="en-US" dirty="0"/>
                <a:t>키보드 </a:t>
              </a:r>
              <a:r>
                <a:rPr lang="en-US" altLang="ko-KR" dirty="0"/>
                <a:t>e</a:t>
              </a:r>
              <a:r>
                <a:rPr lang="ko-KR" altLang="en-US" dirty="0"/>
                <a:t>를 누르면 </a:t>
              </a:r>
              <a:r>
                <a:rPr lang="ko-KR" altLang="en-US" dirty="0" err="1"/>
                <a:t>서보</a:t>
              </a:r>
              <a:r>
                <a:rPr lang="ko-KR" altLang="en-US" dirty="0"/>
                <a:t> 모터 </a:t>
              </a:r>
              <a:r>
                <a:rPr lang="en-US" altLang="ko-KR" dirty="0"/>
                <a:t>180</a:t>
              </a:r>
              <a:r>
                <a:rPr lang="ko-KR" altLang="en-US" dirty="0"/>
                <a:t>도로 조절하도록 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ko-KR" altLang="en-US" dirty="0"/>
                <a:t>첫 번째 버튼 누름에 빨강색 </a:t>
              </a:r>
              <a:r>
                <a:rPr lang="en-US" altLang="ko-KR" dirty="0"/>
                <a:t>LED</a:t>
              </a:r>
              <a:r>
                <a:rPr lang="ko-KR" altLang="en-US" dirty="0"/>
                <a:t>가 켜지고</a:t>
              </a:r>
              <a:r>
                <a:rPr lang="en-US" altLang="ko-KR" dirty="0"/>
                <a:t>, </a:t>
              </a:r>
              <a:r>
                <a:rPr lang="ko-KR" altLang="en-US" dirty="0"/>
                <a:t>두 번째 버튼 누름에 초록색 </a:t>
              </a:r>
              <a:r>
                <a:rPr lang="en-US" altLang="ko-KR" dirty="0"/>
                <a:t>LED</a:t>
              </a:r>
              <a:r>
                <a:rPr lang="ko-KR" altLang="en-US" dirty="0"/>
                <a:t>가 켜지고</a:t>
              </a:r>
              <a:r>
                <a:rPr lang="en-US" altLang="ko-KR" dirty="0"/>
                <a:t>, </a:t>
              </a:r>
              <a:r>
                <a:rPr lang="ko-KR" altLang="en-US" dirty="0"/>
                <a:t>세 번째 누름에 파란색 </a:t>
              </a:r>
              <a:r>
                <a:rPr lang="en-US" altLang="ko-KR" dirty="0"/>
                <a:t>LED</a:t>
              </a:r>
              <a:r>
                <a:rPr lang="ko-KR" altLang="en-US" dirty="0"/>
                <a:t>가 켜지고</a:t>
              </a:r>
              <a:r>
                <a:rPr lang="en-US" altLang="ko-KR" dirty="0"/>
                <a:t>, </a:t>
              </a:r>
              <a:r>
                <a:rPr lang="ko-KR" altLang="en-US" dirty="0"/>
                <a:t>네 번째 버튼 누름에 모든 </a:t>
              </a:r>
              <a:r>
                <a:rPr lang="en-US" altLang="ko-KR" dirty="0"/>
                <a:t>LED</a:t>
              </a:r>
              <a:r>
                <a:rPr lang="ko-KR" altLang="en-US" dirty="0"/>
                <a:t>가 꺼지도록 합니다</a:t>
              </a:r>
              <a:r>
                <a:rPr lang="en-US" altLang="ko-KR" dirty="0"/>
                <a:t>.</a:t>
              </a:r>
            </a:p>
            <a:p>
              <a:pPr algn="just"/>
              <a:r>
                <a:rPr lang="ko-KR" altLang="en-US" dirty="0"/>
                <a:t>파일 이름은 </a:t>
              </a:r>
              <a:r>
                <a:rPr lang="en-US" altLang="ko-KR" dirty="0"/>
                <a:t>challenge3111.c</a:t>
              </a:r>
              <a:r>
                <a:rPr lang="ko-KR" altLang="en-US" dirty="0"/>
                <a:t>로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006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4692</TotalTime>
  <Words>14842</Words>
  <Application>Microsoft Office PowerPoint</Application>
  <PresentationFormat>와이드스크린</PresentationFormat>
  <Paragraphs>2221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2" baseType="lpstr">
      <vt:lpstr>HY견고딕</vt:lpstr>
      <vt:lpstr>HY견명조</vt:lpstr>
      <vt:lpstr>SF Mono</vt:lpstr>
      <vt:lpstr>맑은 고딕</vt:lpstr>
      <vt:lpstr>Arial</vt:lpstr>
      <vt:lpstr>Office 테마</vt:lpstr>
      <vt:lpstr>Edge 디바이스 리눅스 BSP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디바이스 리눅스 BSP</dc:title>
  <dc:creator>isadora</dc:creator>
  <cp:lastModifiedBy>PC00</cp:lastModifiedBy>
  <cp:revision>97</cp:revision>
  <dcterms:created xsi:type="dcterms:W3CDTF">2024-01-21T05:31:50Z</dcterms:created>
  <dcterms:modified xsi:type="dcterms:W3CDTF">2024-02-02T03:46:05Z</dcterms:modified>
</cp:coreProperties>
</file>